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9"/>
  </p:notesMasterIdLst>
  <p:sldIdLst>
    <p:sldId id="288" r:id="rId5"/>
    <p:sldId id="295" r:id="rId6"/>
    <p:sldId id="282" r:id="rId7"/>
    <p:sldId id="283" r:id="rId8"/>
    <p:sldId id="290" r:id="rId9"/>
    <p:sldId id="281" r:id="rId10"/>
    <p:sldId id="284" r:id="rId11"/>
    <p:sldId id="285" r:id="rId12"/>
    <p:sldId id="289" r:id="rId13"/>
    <p:sldId id="286" r:id="rId14"/>
    <p:sldId id="287" r:id="rId15"/>
    <p:sldId id="292" r:id="rId16"/>
    <p:sldId id="291" r:id="rId17"/>
    <p:sldId id="29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C88224-2BF7-123F-5712-25AA5831D704}" name="Wasserman, Hillary" initials="HW" userId="S::Hillary.Wasserman@edelmansmithfield.com::df3361ca-93e2-4452-8ee2-cb8a5e80162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8A22F"/>
    <a:srgbClr val="A8C1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dLbl>
              <c:idx val="0"/>
              <c:tx>
                <c:rich>
                  <a:bodyPr/>
                  <a:lstStyle/>
                  <a:p>
                    <a:pPr algn="ctr">
                      <a:defRPr/>
                    </a:pPr>
                    <a:r>
                      <a:rPr lang="en-US"/>
                      <a:t>58%</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143D-4467-9AD9-84684F40B2B8}"/>
                </c:ext>
              </c:extLst>
            </c:dLbl>
            <c:dLbl>
              <c:idx val="1"/>
              <c:tx>
                <c:rich>
                  <a:bodyPr/>
                  <a:lstStyle/>
                  <a:p>
                    <a:pPr algn="ctr">
                      <a:defRPr/>
                    </a:pPr>
                    <a:r>
                      <a:rPr lang="en-US"/>
                      <a:t>34%</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143D-4467-9AD9-84684F40B2B8}"/>
                </c:ext>
              </c:extLst>
            </c:dLbl>
            <c:dLbl>
              <c:idx val="2"/>
              <c:tx>
                <c:rich>
                  <a:bodyPr/>
                  <a:lstStyle/>
                  <a:p>
                    <a:pPr algn="ctr">
                      <a:defRPr/>
                    </a:pPr>
                    <a:r>
                      <a:rPr lang="en-US"/>
                      <a:t>5%</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143D-4467-9AD9-84684F40B2B8}"/>
                </c:ext>
              </c:extLst>
            </c:dLbl>
            <c:dLbl>
              <c:idx val="3"/>
              <c:tx>
                <c:rich>
                  <a:bodyPr/>
                  <a:lstStyle/>
                  <a:p>
                    <a:pPr algn="ctr">
                      <a:defRPr/>
                    </a:pPr>
                    <a:r>
                      <a:rPr lang="en-US"/>
                      <a:t>3%</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143D-4467-9AD9-84684F40B2B8}"/>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Strongly agree</c:v>
                </c:pt>
                <c:pt idx="1">
                  <c:v>Somewhat agree</c:v>
                </c:pt>
                <c:pt idx="2">
                  <c:v>Somewhat disagree</c:v>
                </c:pt>
                <c:pt idx="3">
                  <c:v>Strongly disagree</c:v>
                </c:pt>
              </c:strCache>
            </c:strRef>
          </c:cat>
          <c:val>
            <c:numRef>
              <c:f>'Sheet1'!$C$2:$C$5</c:f>
              <c:numCache>
                <c:formatCode>0%</c:formatCode>
                <c:ptCount val="4"/>
                <c:pt idx="0">
                  <c:v>0.57999999999999996</c:v>
                </c:pt>
                <c:pt idx="1">
                  <c:v>0.34</c:v>
                </c:pt>
                <c:pt idx="2">
                  <c:v>0.05</c:v>
                </c:pt>
                <c:pt idx="3">
                  <c:v>0.03</c:v>
                </c:pt>
              </c:numCache>
            </c:numRef>
          </c:val>
          <c:extLst>
            <c:ext xmlns:c16="http://schemas.microsoft.com/office/drawing/2014/chart" uri="{C3380CC4-5D6E-409C-BE32-E72D297353CC}">
              <c16:uniqueId val="{00000004-143D-4467-9AD9-84684F40B2B8}"/>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dLbl>
              <c:idx val="0"/>
              <c:tx>
                <c:rich>
                  <a:bodyPr/>
                  <a:lstStyle/>
                  <a:p>
                    <a:pPr algn="ctr">
                      <a:defRPr/>
                    </a:pPr>
                    <a:r>
                      <a:rPr lang="en-US"/>
                      <a:t>22%</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EB2B-4441-AD90-3B2505A4EA37}"/>
                </c:ext>
              </c:extLst>
            </c:dLbl>
            <c:dLbl>
              <c:idx val="1"/>
              <c:tx>
                <c:rich>
                  <a:bodyPr/>
                  <a:lstStyle/>
                  <a:p>
                    <a:pPr algn="ctr">
                      <a:defRPr/>
                    </a:pPr>
                    <a:r>
                      <a:rPr lang="en-US"/>
                      <a:t>31%</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EB2B-4441-AD90-3B2505A4EA37}"/>
                </c:ext>
              </c:extLst>
            </c:dLbl>
            <c:dLbl>
              <c:idx val="2"/>
              <c:tx>
                <c:rich>
                  <a:bodyPr/>
                  <a:lstStyle/>
                  <a:p>
                    <a:pPr algn="ctr">
                      <a:defRPr/>
                    </a:pPr>
                    <a:r>
                      <a:rPr lang="en-US"/>
                      <a:t>28%</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EB2B-4441-AD90-3B2505A4EA37}"/>
                </c:ext>
              </c:extLst>
            </c:dLbl>
            <c:dLbl>
              <c:idx val="3"/>
              <c:tx>
                <c:rich>
                  <a:bodyPr/>
                  <a:lstStyle/>
                  <a:p>
                    <a:pPr algn="ctr">
                      <a:defRPr/>
                    </a:pPr>
                    <a:r>
                      <a:rPr lang="en-US"/>
                      <a:t>13%</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EB2B-4441-AD90-3B2505A4EA37}"/>
                </c:ext>
              </c:extLst>
            </c:dLbl>
            <c:dLbl>
              <c:idx val="4"/>
              <c:tx>
                <c:rich>
                  <a:bodyPr/>
                  <a:lstStyle/>
                  <a:p>
                    <a:pPr algn="ctr">
                      <a:defRPr/>
                    </a:pPr>
                    <a:r>
                      <a:rPr lang="en-US"/>
                      <a:t>6%</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4-EB2B-4441-AD90-3B2505A4EA37}"/>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'Sheet1'!$B$2:$B$6</c:f>
              <c:strCache>
                <c:ptCount val="5"/>
                <c:pt idx="0">
                  <c:v>Completely confident</c:v>
                </c:pt>
                <c:pt idx="1">
                  <c:v>Mostly confident</c:v>
                </c:pt>
                <c:pt idx="2">
                  <c:v>Somewhat confident</c:v>
                </c:pt>
                <c:pt idx="3">
                  <c:v>Not too confident</c:v>
                </c:pt>
                <c:pt idx="4">
                  <c:v>Not at all confident</c:v>
                </c:pt>
              </c:strCache>
            </c:strRef>
          </c:cat>
          <c:val>
            <c:numRef>
              <c:f>'Sheet1'!$C$2:$C$6</c:f>
              <c:numCache>
                <c:formatCode>0%</c:formatCode>
                <c:ptCount val="5"/>
                <c:pt idx="0">
                  <c:v>0.22</c:v>
                </c:pt>
                <c:pt idx="1">
                  <c:v>0.31</c:v>
                </c:pt>
                <c:pt idx="2">
                  <c:v>0.28000000000000003</c:v>
                </c:pt>
                <c:pt idx="3">
                  <c:v>0.13</c:v>
                </c:pt>
                <c:pt idx="4">
                  <c:v>0.06</c:v>
                </c:pt>
              </c:numCache>
            </c:numRef>
          </c:val>
          <c:extLst>
            <c:ext xmlns:c16="http://schemas.microsoft.com/office/drawing/2014/chart" uri="{C3380CC4-5D6E-409C-BE32-E72D297353CC}">
              <c16:uniqueId val="{00000005-EB2B-4441-AD90-3B2505A4EA37}"/>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Male</c:v>
                </c:pt>
              </c:strCache>
            </c:strRef>
          </c:tx>
          <c:spPr>
            <a:solidFill>
              <a:schemeClr val="accent2"/>
            </a:solidFill>
          </c:spPr>
          <c:invertIfNegative val="0"/>
          <c:dLbls>
            <c:dLbl>
              <c:idx val="0"/>
              <c:tx>
                <c:rich>
                  <a:bodyPr/>
                  <a:lstStyle/>
                  <a:p>
                    <a:pPr algn="ctr">
                      <a:defRPr/>
                    </a:pPr>
                    <a:r>
                      <a:rPr lang="en-US"/>
                      <a:t>29%</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E2E9-4CCA-85DE-C51D206BF960}"/>
                </c:ext>
              </c:extLst>
            </c:dLbl>
            <c:dLbl>
              <c:idx val="1"/>
              <c:tx>
                <c:rich>
                  <a:bodyPr/>
                  <a:lstStyle/>
                  <a:p>
                    <a:pPr algn="ctr">
                      <a:defRPr/>
                    </a:pPr>
                    <a:r>
                      <a:rPr lang="en-US"/>
                      <a:t>41%</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E2E9-4CCA-85DE-C51D206BF960}"/>
                </c:ext>
              </c:extLst>
            </c:dLbl>
            <c:dLbl>
              <c:idx val="2"/>
              <c:tx>
                <c:rich>
                  <a:bodyPr/>
                  <a:lstStyle/>
                  <a:p>
                    <a:pPr algn="ctr">
                      <a:defRPr/>
                    </a:pPr>
                    <a:r>
                      <a:rPr lang="en-US"/>
                      <a:t>21%</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E2E9-4CCA-85DE-C51D206BF960}"/>
                </c:ext>
              </c:extLst>
            </c:dLbl>
            <c:dLbl>
              <c:idx val="3"/>
              <c:tx>
                <c:rich>
                  <a:bodyPr/>
                  <a:lstStyle/>
                  <a:p>
                    <a:pPr algn="ctr">
                      <a:defRPr/>
                    </a:pPr>
                    <a:r>
                      <a:rPr lang="en-US"/>
                      <a:t>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E2E9-4CCA-85DE-C51D206BF960}"/>
                </c:ext>
              </c:extLst>
            </c:dLbl>
            <c:dLbl>
              <c:idx val="4"/>
              <c:tx>
                <c:rich>
                  <a:bodyPr/>
                  <a:lstStyle/>
                  <a:p>
                    <a:pPr algn="ctr">
                      <a:defRPr/>
                    </a:pPr>
                    <a:r>
                      <a:rPr lang="en-US"/>
                      <a:t>1%</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4-E2E9-4CCA-85DE-C51D206BF960}"/>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Sheet1!$B$2:$B$6</c:f>
              <c:strCache>
                <c:ptCount val="5"/>
                <c:pt idx="0">
                  <c:v>Completely confident</c:v>
                </c:pt>
                <c:pt idx="1">
                  <c:v>Mostly confident</c:v>
                </c:pt>
                <c:pt idx="2">
                  <c:v>Somewhat confident</c:v>
                </c:pt>
                <c:pt idx="3">
                  <c:v>Not too confident</c:v>
                </c:pt>
                <c:pt idx="4">
                  <c:v>Not at all confident</c:v>
                </c:pt>
              </c:strCache>
            </c:strRef>
          </c:cat>
          <c:val>
            <c:numRef>
              <c:f>Sheet1!$C$2:$C$6</c:f>
              <c:numCache>
                <c:formatCode>0%</c:formatCode>
                <c:ptCount val="5"/>
                <c:pt idx="0">
                  <c:v>0.28999999999999998</c:v>
                </c:pt>
                <c:pt idx="1">
                  <c:v>0.41</c:v>
                </c:pt>
                <c:pt idx="2">
                  <c:v>0.21</c:v>
                </c:pt>
                <c:pt idx="3">
                  <c:v>7.0000000000000007E-2</c:v>
                </c:pt>
                <c:pt idx="4">
                  <c:v>0.01</c:v>
                </c:pt>
              </c:numCache>
            </c:numRef>
          </c:val>
          <c:extLst>
            <c:ext xmlns:c16="http://schemas.microsoft.com/office/drawing/2014/chart" uri="{C3380CC4-5D6E-409C-BE32-E72D297353CC}">
              <c16:uniqueId val="{00000005-E2E9-4CCA-85DE-C51D206BF960}"/>
            </c:ext>
          </c:extLst>
        </c:ser>
        <c:ser>
          <c:idx val="1"/>
          <c:order val="1"/>
          <c:tx>
            <c:strRef>
              <c:f>Sheet1!$D$1</c:f>
              <c:strCache>
                <c:ptCount val="1"/>
                <c:pt idx="0">
                  <c:v>Female</c:v>
                </c:pt>
              </c:strCache>
            </c:strRef>
          </c:tx>
          <c:spPr>
            <a:solidFill>
              <a:schemeClr val="accent3"/>
            </a:solidFill>
          </c:spPr>
          <c:invertIfNegative val="0"/>
          <c:dLbls>
            <c:dLbl>
              <c:idx val="0"/>
              <c:tx>
                <c:rich>
                  <a:bodyPr/>
                  <a:lstStyle/>
                  <a:p>
                    <a:pPr algn="ctr">
                      <a:defRPr/>
                    </a:pPr>
                    <a:r>
                      <a:rPr lang="en-US"/>
                      <a:t>17%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6-E2E9-4CCA-85DE-C51D206BF960}"/>
                </c:ext>
              </c:extLst>
            </c:dLbl>
            <c:dLbl>
              <c:idx val="1"/>
              <c:tx>
                <c:rich>
                  <a:bodyPr/>
                  <a:lstStyle/>
                  <a:p>
                    <a:pPr algn="ctr">
                      <a:defRPr/>
                    </a:pPr>
                    <a:r>
                      <a:rPr lang="en-US"/>
                      <a:t>22%</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7-E2E9-4CCA-85DE-C51D206BF960}"/>
                </c:ext>
              </c:extLst>
            </c:dLbl>
            <c:dLbl>
              <c:idx val="2"/>
              <c:tx>
                <c:rich>
                  <a:bodyPr/>
                  <a:lstStyle/>
                  <a:p>
                    <a:pPr algn="ctr">
                      <a:defRPr/>
                    </a:pPr>
                    <a:r>
                      <a:rPr lang="en-US"/>
                      <a:t>33%</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8-E2E9-4CCA-85DE-C51D206BF960}"/>
                </c:ext>
              </c:extLst>
            </c:dLbl>
            <c:dLbl>
              <c:idx val="3"/>
              <c:tx>
                <c:rich>
                  <a:bodyPr/>
                  <a:lstStyle/>
                  <a:p>
                    <a:pPr algn="ctr">
                      <a:defRPr/>
                    </a:pPr>
                    <a:r>
                      <a:rPr lang="en-US"/>
                      <a:t>18%</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9-E2E9-4CCA-85DE-C51D206BF960}"/>
                </c:ext>
              </c:extLst>
            </c:dLbl>
            <c:dLbl>
              <c:idx val="4"/>
              <c:tx>
                <c:rich>
                  <a:bodyPr/>
                  <a:lstStyle/>
                  <a:p>
                    <a:pPr algn="ctr">
                      <a:defRPr/>
                    </a:pPr>
                    <a:r>
                      <a:rPr lang="en-US"/>
                      <a:t>9%</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A-E2E9-4CCA-85DE-C51D206BF960}"/>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Sheet1!$B$2:$B$6</c:f>
              <c:strCache>
                <c:ptCount val="5"/>
                <c:pt idx="0">
                  <c:v>Completely confident</c:v>
                </c:pt>
                <c:pt idx="1">
                  <c:v>Mostly confident</c:v>
                </c:pt>
                <c:pt idx="2">
                  <c:v>Somewhat confident</c:v>
                </c:pt>
                <c:pt idx="3">
                  <c:v>Not too confident</c:v>
                </c:pt>
                <c:pt idx="4">
                  <c:v>Not at all confident</c:v>
                </c:pt>
              </c:strCache>
            </c:strRef>
          </c:cat>
          <c:val>
            <c:numRef>
              <c:f>Sheet1!$D$2:$D$6</c:f>
              <c:numCache>
                <c:formatCode>0%</c:formatCode>
                <c:ptCount val="5"/>
                <c:pt idx="0">
                  <c:v>0.17</c:v>
                </c:pt>
                <c:pt idx="1">
                  <c:v>0.22</c:v>
                </c:pt>
                <c:pt idx="2">
                  <c:v>0.33</c:v>
                </c:pt>
                <c:pt idx="3">
                  <c:v>0.18</c:v>
                </c:pt>
                <c:pt idx="4">
                  <c:v>0.09</c:v>
                </c:pt>
              </c:numCache>
            </c:numRef>
          </c:val>
          <c:extLst>
            <c:ext xmlns:c16="http://schemas.microsoft.com/office/drawing/2014/chart" uri="{C3380CC4-5D6E-409C-BE32-E72D297353CC}">
              <c16:uniqueId val="{0000000B-E2E9-4CCA-85DE-C51D206BF960}"/>
            </c:ext>
          </c:extLst>
        </c:ser>
        <c:dLbls>
          <c:showLegendKey val="1"/>
          <c:showVal val="1"/>
          <c:showCatName val="1"/>
          <c:showSerName val="1"/>
          <c:showPercent val="1"/>
          <c:showBubbleSize val="1"/>
        </c:dLbls>
        <c:gapWidth val="100"/>
        <c:axId val="177317376"/>
        <c:axId val="177318912"/>
        <c:extLst>
          <c:ext xmlns:c15="http://schemas.microsoft.com/office/drawing/2012/chart" uri="{02D57815-91ED-43cb-92C2-25804820EDAC}">
            <c15:filteredBarSeries>
              <c15:ser>
                <c:idx val="2"/>
                <c:order val="2"/>
                <c:tx>
                  <c:strRef>
                    <c:extLst>
                      <c:ext uri="{02D57815-91ED-43cb-92C2-25804820EDAC}">
                        <c15:formulaRef>
                          <c15:sqref>Sheet1!$E$1</c15:sqref>
                        </c15:formulaRef>
                      </c:ext>
                    </c:extLst>
                    <c:strCache>
                      <c:ptCount val="1"/>
                      <c:pt idx="0">
                        <c:v>Non-binary</c:v>
                      </c:pt>
                    </c:strCache>
                  </c:strRef>
                </c:tx>
                <c:spPr>
                  <a:solidFill>
                    <a:srgbClr val="666666"/>
                  </a:solidFill>
                </c:spPr>
                <c:invertIfNegative val="0"/>
                <c:dLbls>
                  <c:dLbl>
                    <c:idx val="0"/>
                    <c:tx>
                      <c:rich>
                        <a:bodyPr/>
                        <a:lstStyle/>
                        <a:p>
                          <a:pPr algn="ctr">
                            <a:defRPr/>
                          </a:pPr>
                          <a:r>
                            <a:rPr lang="en-US" baseline="0">
                              <a:latin typeface="Arial"/>
                              <a:ea typeface="Arial"/>
                              <a:cs typeface="Arial"/>
                            </a:rPr>
                            <a:t>8%</a:t>
                          </a:r>
                        </a:p>
                      </c:rich>
                    </c:tx>
                    <c:spPr>
                      <a:noFill/>
                      <a:ln>
                        <a:noFill/>
                        <a:round/>
                      </a:ln>
                    </c:spPr>
                    <c:showLegendKey val="0"/>
                    <c:showVal val="1"/>
                    <c:showCatName val="0"/>
                    <c:showSerName val="0"/>
                    <c:showPercent val="1"/>
                    <c:showBubbleSize val="1"/>
                    <c:extLst>
                      <c:ext uri="{CE6537A1-D6FC-4f65-9D91-7224C49458BB}">
                        <c15:showDataLabelsRange val="0"/>
                      </c:ext>
                      <c:ext xmlns:c16="http://schemas.microsoft.com/office/drawing/2014/chart" uri="{C3380CC4-5D6E-409C-BE32-E72D297353CC}">
                        <c16:uniqueId val="{0000000C-E2E9-4CCA-85DE-C51D206BF960}"/>
                      </c:ext>
                    </c:extLst>
                  </c:dLbl>
                  <c:dLbl>
                    <c:idx val="1"/>
                    <c:tx>
                      <c:rich>
                        <a:bodyPr/>
                        <a:lstStyle/>
                        <a:p>
                          <a:pPr algn="ctr">
                            <a:defRPr/>
                          </a:pPr>
                          <a:r>
                            <a:rPr lang="en-US" baseline="0">
                              <a:latin typeface="Arial"/>
                              <a:ea typeface="Arial"/>
                              <a:cs typeface="Arial"/>
                            </a:rPr>
                            <a:t>48%</a:t>
                          </a:r>
                        </a:p>
                      </c:rich>
                    </c:tx>
                    <c:spPr>
                      <a:noFill/>
                      <a:ln>
                        <a:noFill/>
                        <a:round/>
                      </a:ln>
                    </c:spPr>
                    <c:showLegendKey val="0"/>
                    <c:showVal val="1"/>
                    <c:showCatName val="0"/>
                    <c:showSerName val="0"/>
                    <c:showPercent val="1"/>
                    <c:showBubbleSize val="1"/>
                    <c:extLst>
                      <c:ext uri="{CE6537A1-D6FC-4f65-9D91-7224C49458BB}">
                        <c15:showDataLabelsRange val="0"/>
                      </c:ext>
                      <c:ext xmlns:c16="http://schemas.microsoft.com/office/drawing/2014/chart" uri="{C3380CC4-5D6E-409C-BE32-E72D297353CC}">
                        <c16:uniqueId val="{0000000D-E2E9-4CCA-85DE-C51D206BF960}"/>
                      </c:ext>
                    </c:extLst>
                  </c:dLbl>
                  <c:dLbl>
                    <c:idx val="2"/>
                    <c:tx>
                      <c:rich>
                        <a:bodyPr/>
                        <a:lstStyle/>
                        <a:p>
                          <a:pPr algn="ctr">
                            <a:defRPr/>
                          </a:pPr>
                          <a:r>
                            <a:rPr lang="en-US" baseline="0">
                              <a:latin typeface="Arial"/>
                              <a:ea typeface="Arial"/>
                              <a:cs typeface="Arial"/>
                            </a:rPr>
                            <a:t>14%</a:t>
                          </a:r>
                        </a:p>
                      </c:rich>
                    </c:tx>
                    <c:spPr>
                      <a:noFill/>
                      <a:ln>
                        <a:noFill/>
                        <a:round/>
                      </a:ln>
                    </c:spPr>
                    <c:showLegendKey val="0"/>
                    <c:showVal val="1"/>
                    <c:showCatName val="0"/>
                    <c:showSerName val="0"/>
                    <c:showPercent val="1"/>
                    <c:showBubbleSize val="1"/>
                    <c:extLst>
                      <c:ext uri="{CE6537A1-D6FC-4f65-9D91-7224C49458BB}">
                        <c15:showDataLabelsRange val="0"/>
                      </c:ext>
                      <c:ext xmlns:c16="http://schemas.microsoft.com/office/drawing/2014/chart" uri="{C3380CC4-5D6E-409C-BE32-E72D297353CC}">
                        <c16:uniqueId val="{0000000E-E2E9-4CCA-85DE-C51D206BF960}"/>
                      </c:ext>
                    </c:extLst>
                  </c:dLbl>
                  <c:dLbl>
                    <c:idx val="3"/>
                    <c:tx>
                      <c:rich>
                        <a:bodyPr/>
                        <a:lstStyle/>
                        <a:p>
                          <a:pPr algn="ctr">
                            <a:defRPr/>
                          </a:pPr>
                          <a:r>
                            <a:rPr lang="en-US" baseline="0">
                              <a:latin typeface="Arial"/>
                              <a:ea typeface="Arial"/>
                              <a:cs typeface="Arial"/>
                            </a:rPr>
                            <a:t>0%</a:t>
                          </a:r>
                        </a:p>
                      </c:rich>
                    </c:tx>
                    <c:spPr>
                      <a:noFill/>
                      <a:ln>
                        <a:noFill/>
                        <a:round/>
                      </a:ln>
                    </c:spPr>
                    <c:showLegendKey val="0"/>
                    <c:showVal val="1"/>
                    <c:showCatName val="0"/>
                    <c:showSerName val="0"/>
                    <c:showPercent val="1"/>
                    <c:showBubbleSize val="1"/>
                    <c:extLst>
                      <c:ext uri="{CE6537A1-D6FC-4f65-9D91-7224C49458BB}">
                        <c15:showDataLabelsRange val="0"/>
                      </c:ext>
                      <c:ext xmlns:c16="http://schemas.microsoft.com/office/drawing/2014/chart" uri="{C3380CC4-5D6E-409C-BE32-E72D297353CC}">
                        <c16:uniqueId val="{0000000F-E2E9-4CCA-85DE-C51D206BF960}"/>
                      </c:ext>
                    </c:extLst>
                  </c:dLbl>
                  <c:dLbl>
                    <c:idx val="4"/>
                    <c:tx>
                      <c:rich>
                        <a:bodyPr/>
                        <a:lstStyle/>
                        <a:p>
                          <a:pPr algn="ctr">
                            <a:defRPr/>
                          </a:pPr>
                          <a:r>
                            <a:rPr lang="en-US" baseline="0">
                              <a:latin typeface="Arial"/>
                              <a:ea typeface="Arial"/>
                              <a:cs typeface="Arial"/>
                            </a:rPr>
                            <a:t>30%</a:t>
                          </a:r>
                        </a:p>
                      </c:rich>
                    </c:tx>
                    <c:spPr>
                      <a:noFill/>
                      <a:ln>
                        <a:noFill/>
                        <a:round/>
                      </a:ln>
                    </c:spPr>
                    <c:showLegendKey val="0"/>
                    <c:showVal val="1"/>
                    <c:showCatName val="0"/>
                    <c:showSerName val="0"/>
                    <c:showPercent val="1"/>
                    <c:showBubbleSize val="1"/>
                    <c:extLst>
                      <c:ext uri="{CE6537A1-D6FC-4f65-9D91-7224C49458BB}">
                        <c15:showDataLabelsRange val="0"/>
                      </c:ext>
                      <c:ext xmlns:c16="http://schemas.microsoft.com/office/drawing/2014/chart" uri="{C3380CC4-5D6E-409C-BE32-E72D297353CC}">
                        <c16:uniqueId val="{00000010-E2E9-4CCA-85DE-C51D206BF960}"/>
                      </c:ext>
                    </c:extLst>
                  </c:dLbl>
                  <c:spPr>
                    <a:noFill/>
                    <a:ln>
                      <a:noFill/>
                    </a:ln>
                    <a:effectLst/>
                  </c:spPr>
                  <c:showLegendKey val="0"/>
                  <c:showVal val="1"/>
                  <c:showCatName val="0"/>
                  <c:showSerName val="0"/>
                  <c:showPercent val="0"/>
                  <c:showBubbleSize val="1"/>
                  <c:showLeaderLines val="0"/>
                  <c:extLst>
                    <c:ext uri="{CE6537A1-D6FC-4f65-9D91-7224C49458BB}">
                      <c15:showLeaderLines val="0"/>
                    </c:ext>
                  </c:extLst>
                </c:dLbls>
                <c:cat>
                  <c:strRef>
                    <c:extLst>
                      <c:ext uri="{02D57815-91ED-43cb-92C2-25804820EDAC}">
                        <c15:formulaRef>
                          <c15:sqref>Sheet1!$B$2:$B$6</c15:sqref>
                        </c15:formulaRef>
                      </c:ext>
                    </c:extLst>
                    <c:strCache>
                      <c:ptCount val="5"/>
                      <c:pt idx="0">
                        <c:v>Completely confident</c:v>
                      </c:pt>
                      <c:pt idx="1">
                        <c:v>Mostly confident</c:v>
                      </c:pt>
                      <c:pt idx="2">
                        <c:v>Somewhat confident</c:v>
                      </c:pt>
                      <c:pt idx="3">
                        <c:v>Not too confident</c:v>
                      </c:pt>
                      <c:pt idx="4">
                        <c:v>Not at all confident</c:v>
                      </c:pt>
                    </c:strCache>
                  </c:strRef>
                </c:cat>
                <c:val>
                  <c:numRef>
                    <c:extLst>
                      <c:ext uri="{02D57815-91ED-43cb-92C2-25804820EDAC}">
                        <c15:formulaRef>
                          <c15:sqref>Sheet1!$E$2:$E$6</c15:sqref>
                        </c15:formulaRef>
                      </c:ext>
                    </c:extLst>
                    <c:numCache>
                      <c:formatCode>0%</c:formatCode>
                      <c:ptCount val="5"/>
                      <c:pt idx="0">
                        <c:v>0.08</c:v>
                      </c:pt>
                      <c:pt idx="1">
                        <c:v>0.48</c:v>
                      </c:pt>
                      <c:pt idx="2">
                        <c:v>0.14000000000000001</c:v>
                      </c:pt>
                      <c:pt idx="3">
                        <c:v>0</c:v>
                      </c:pt>
                      <c:pt idx="4">
                        <c:v>0.3</c:v>
                      </c:pt>
                    </c:numCache>
                  </c:numRef>
                </c:val>
                <c:extLst>
                  <c:ext xmlns:c16="http://schemas.microsoft.com/office/drawing/2014/chart" uri="{C3380CC4-5D6E-409C-BE32-E72D297353CC}">
                    <c16:uniqueId val="{00000011-E2E9-4CCA-85DE-C51D206BF960}"/>
                  </c:ext>
                </c:extLst>
              </c15:ser>
            </c15:filteredBarSeries>
          </c:ext>
        </c:extLst>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legend>
      <c:legendPos val="t"/>
      <c:overlay val="0"/>
      <c:spPr>
        <a:ln>
          <a:noFill/>
          <a:round/>
        </a:ln>
      </c:spPr>
    </c:legend>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dLbl>
              <c:idx val="0"/>
              <c:tx>
                <c:rich>
                  <a:bodyPr/>
                  <a:lstStyle/>
                  <a:p>
                    <a:pPr algn="ctr">
                      <a:defRPr/>
                    </a:pPr>
                    <a:r>
                      <a:rPr lang="en-US"/>
                      <a:t>30%</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B242-4AEB-8220-E1C84934DCBA}"/>
                </c:ext>
              </c:extLst>
            </c:dLbl>
            <c:dLbl>
              <c:idx val="1"/>
              <c:tx>
                <c:rich>
                  <a:bodyPr/>
                  <a:lstStyle/>
                  <a:p>
                    <a:pPr algn="ctr">
                      <a:defRPr/>
                    </a:pPr>
                    <a:r>
                      <a:rPr lang="en-US"/>
                      <a:t>28%</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B242-4AEB-8220-E1C84934DCBA}"/>
                </c:ext>
              </c:extLst>
            </c:dLbl>
            <c:dLbl>
              <c:idx val="2"/>
              <c:tx>
                <c:rich>
                  <a:bodyPr/>
                  <a:lstStyle/>
                  <a:p>
                    <a:pPr algn="ctr">
                      <a:defRPr/>
                    </a:pPr>
                    <a:r>
                      <a:rPr lang="en-US"/>
                      <a:t>14%</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B242-4AEB-8220-E1C84934DCBA}"/>
                </c:ext>
              </c:extLst>
            </c:dLbl>
            <c:dLbl>
              <c:idx val="3"/>
              <c:tx>
                <c:rich>
                  <a:bodyPr/>
                  <a:lstStyle/>
                  <a:p>
                    <a:pPr algn="ctr">
                      <a:defRPr/>
                    </a:pPr>
                    <a:r>
                      <a:rPr lang="en-US"/>
                      <a:t>29%</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B242-4AEB-8220-E1C84934DCBA}"/>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I am an active investor and regularly review and monitor my investment strategy</c:v>
                </c:pt>
                <c:pt idx="1">
                  <c:v>I have investments (e.g., 401K) but do not take an active role in managing them</c:v>
                </c:pt>
                <c:pt idx="2">
                  <c:v>I’ve dabbled in investing but feel like I don’t really know what I’m doing</c:v>
                </c:pt>
                <c:pt idx="3">
                  <c:v>I know this is important, but I don’t have enough money or know-how to do it</c:v>
                </c:pt>
              </c:strCache>
            </c:strRef>
          </c:cat>
          <c:val>
            <c:numRef>
              <c:f>'Sheet1'!$C$2:$C$5</c:f>
              <c:numCache>
                <c:formatCode>0%</c:formatCode>
                <c:ptCount val="4"/>
                <c:pt idx="0">
                  <c:v>0.3</c:v>
                </c:pt>
                <c:pt idx="1">
                  <c:v>0.28000000000000003</c:v>
                </c:pt>
                <c:pt idx="2">
                  <c:v>0.14000000000000001</c:v>
                </c:pt>
                <c:pt idx="3">
                  <c:v>0.28999999999999998</c:v>
                </c:pt>
              </c:numCache>
            </c:numRef>
          </c:val>
          <c:extLst>
            <c:ext xmlns:c16="http://schemas.microsoft.com/office/drawing/2014/chart" uri="{C3380CC4-5D6E-409C-BE32-E72D297353CC}">
              <c16:uniqueId val="{00000004-B242-4AEB-8220-E1C84934DCBA}"/>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dLbl>
              <c:idx val="0"/>
              <c:tx>
                <c:rich>
                  <a:bodyPr/>
                  <a:lstStyle/>
                  <a:p>
                    <a:pPr algn="ctr">
                      <a:defRPr/>
                    </a:pPr>
                    <a:r>
                      <a:rPr lang="en-US"/>
                      <a:t>27%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F1E9-4B51-9B06-8C83C3D4A717}"/>
                </c:ext>
              </c:extLst>
            </c:dLbl>
            <c:dLbl>
              <c:idx val="1"/>
              <c:tx>
                <c:rich>
                  <a:bodyPr/>
                  <a:lstStyle/>
                  <a:p>
                    <a:pPr algn="ctr">
                      <a:defRPr/>
                    </a:pPr>
                    <a:r>
                      <a:rPr lang="en-US"/>
                      <a:t>47%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F1E9-4B51-9B06-8C83C3D4A717}"/>
                </c:ext>
              </c:extLst>
            </c:dLbl>
            <c:dLbl>
              <c:idx val="2"/>
              <c:tx>
                <c:rich>
                  <a:bodyPr/>
                  <a:lstStyle/>
                  <a:p>
                    <a:pPr algn="ctr">
                      <a:defRPr/>
                    </a:pPr>
                    <a:r>
                      <a:rPr lang="en-US"/>
                      <a:t>21%</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F1E9-4B51-9B06-8C83C3D4A717}"/>
                </c:ext>
              </c:extLst>
            </c:dLbl>
            <c:dLbl>
              <c:idx val="3"/>
              <c:tx>
                <c:rich>
                  <a:bodyPr/>
                  <a:lstStyle/>
                  <a:p>
                    <a:pPr algn="ctr">
                      <a:defRPr/>
                    </a:pPr>
                    <a:r>
                      <a:rPr lang="en-US"/>
                      <a:t>5%</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F1E9-4B51-9B06-8C83C3D4A717}"/>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Definitely would</c:v>
                </c:pt>
                <c:pt idx="1">
                  <c:v>Probably would</c:v>
                </c:pt>
                <c:pt idx="2">
                  <c:v>Probably wouldn’t</c:v>
                </c:pt>
                <c:pt idx="3">
                  <c:v>Definitely wouldn’t</c:v>
                </c:pt>
              </c:strCache>
            </c:strRef>
          </c:cat>
          <c:val>
            <c:numRef>
              <c:f>'Sheet1'!$C$2:$C$5</c:f>
              <c:numCache>
                <c:formatCode>0%</c:formatCode>
                <c:ptCount val="4"/>
                <c:pt idx="0">
                  <c:v>0.27</c:v>
                </c:pt>
                <c:pt idx="1">
                  <c:v>0.47</c:v>
                </c:pt>
                <c:pt idx="2">
                  <c:v>0.21</c:v>
                </c:pt>
                <c:pt idx="3">
                  <c:v>0.05</c:v>
                </c:pt>
              </c:numCache>
            </c:numRef>
          </c:val>
          <c:extLst>
            <c:ext xmlns:c16="http://schemas.microsoft.com/office/drawing/2014/chart" uri="{C3380CC4-5D6E-409C-BE32-E72D297353CC}">
              <c16:uniqueId val="{00000004-F1E9-4B51-9B06-8C83C3D4A717}"/>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dLbl>
              <c:idx val="0"/>
              <c:tx>
                <c:rich>
                  <a:bodyPr/>
                  <a:lstStyle/>
                  <a:p>
                    <a:pPr algn="ctr">
                      <a:defRPr/>
                    </a:pPr>
                    <a:r>
                      <a:rPr lang="en-US"/>
                      <a:t>46%</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BEE8-4F0D-BAC7-EEDC862B97EA}"/>
                </c:ext>
              </c:extLst>
            </c:dLbl>
            <c:dLbl>
              <c:idx val="1"/>
              <c:tx>
                <c:rich>
                  <a:bodyPr/>
                  <a:lstStyle/>
                  <a:p>
                    <a:pPr algn="ctr">
                      <a:defRPr/>
                    </a:pPr>
                    <a:r>
                      <a:rPr lang="en-US"/>
                      <a:t>45%</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BEE8-4F0D-BAC7-EEDC862B97EA}"/>
                </c:ext>
              </c:extLst>
            </c:dLbl>
            <c:dLbl>
              <c:idx val="2"/>
              <c:tx>
                <c:rich>
                  <a:bodyPr/>
                  <a:lstStyle/>
                  <a:p>
                    <a:pPr algn="ctr">
                      <a:defRPr/>
                    </a:pPr>
                    <a:r>
                      <a:rPr lang="en-US"/>
                      <a:t>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BEE8-4F0D-BAC7-EEDC862B97EA}"/>
                </c:ext>
              </c:extLst>
            </c:dLbl>
            <c:dLbl>
              <c:idx val="3"/>
              <c:tx>
                <c:rich>
                  <a:bodyPr/>
                  <a:lstStyle/>
                  <a:p>
                    <a:pPr algn="ctr">
                      <a:defRPr/>
                    </a:pPr>
                    <a:r>
                      <a:rPr lang="en-US"/>
                      <a:t>2%</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BEE8-4F0D-BAC7-EEDC862B97EA}"/>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Strongly agree</c:v>
                </c:pt>
                <c:pt idx="1">
                  <c:v>Somewhat agree</c:v>
                </c:pt>
                <c:pt idx="2">
                  <c:v>Somewhat disagree</c:v>
                </c:pt>
                <c:pt idx="3">
                  <c:v>Strongly disagree</c:v>
                </c:pt>
              </c:strCache>
            </c:strRef>
          </c:cat>
          <c:val>
            <c:numRef>
              <c:f>'Sheet1'!$C$2:$C$5</c:f>
              <c:numCache>
                <c:formatCode>0%</c:formatCode>
                <c:ptCount val="4"/>
                <c:pt idx="0">
                  <c:v>0.46</c:v>
                </c:pt>
                <c:pt idx="1">
                  <c:v>0.45</c:v>
                </c:pt>
                <c:pt idx="2">
                  <c:v>7.0000000000000007E-2</c:v>
                </c:pt>
                <c:pt idx="3">
                  <c:v>0.02</c:v>
                </c:pt>
              </c:numCache>
            </c:numRef>
          </c:val>
          <c:extLst>
            <c:ext xmlns:c16="http://schemas.microsoft.com/office/drawing/2014/chart" uri="{C3380CC4-5D6E-409C-BE32-E72D297353CC}">
              <c16:uniqueId val="{00000004-BEE8-4F0D-BAC7-EEDC862B97EA}"/>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dLbl>
              <c:idx val="0"/>
              <c:tx>
                <c:rich>
                  <a:bodyPr/>
                  <a:lstStyle/>
                  <a:p>
                    <a:pPr algn="ctr">
                      <a:defRPr/>
                    </a:pPr>
                    <a:r>
                      <a:rPr lang="en-US"/>
                      <a:t>50%</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6071-44AC-9D8F-B8456E69450F}"/>
                </c:ext>
              </c:extLst>
            </c:dLbl>
            <c:dLbl>
              <c:idx val="1"/>
              <c:tx>
                <c:rich>
                  <a:bodyPr/>
                  <a:lstStyle/>
                  <a:p>
                    <a:pPr algn="ctr">
                      <a:defRPr/>
                    </a:pPr>
                    <a:r>
                      <a:rPr lang="en-US"/>
                      <a:t>38%</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6071-44AC-9D8F-B8456E69450F}"/>
                </c:ext>
              </c:extLst>
            </c:dLbl>
            <c:dLbl>
              <c:idx val="2"/>
              <c:tx>
                <c:rich>
                  <a:bodyPr/>
                  <a:lstStyle/>
                  <a:p>
                    <a:pPr algn="ctr">
                      <a:defRPr/>
                    </a:pPr>
                    <a:r>
                      <a:rPr lang="en-US"/>
                      <a:t>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6071-44AC-9D8F-B8456E69450F}"/>
                </c:ext>
              </c:extLst>
            </c:dLbl>
            <c:dLbl>
              <c:idx val="3"/>
              <c:tx>
                <c:rich>
                  <a:bodyPr/>
                  <a:lstStyle/>
                  <a:p>
                    <a:pPr algn="ctr">
                      <a:defRPr/>
                    </a:pPr>
                    <a:r>
                      <a:rPr lang="en-US"/>
                      <a:t>5%</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6071-44AC-9D8F-B8456E69450F}"/>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Strongly agree</c:v>
                </c:pt>
                <c:pt idx="1">
                  <c:v>Somewhat agree</c:v>
                </c:pt>
                <c:pt idx="2">
                  <c:v>Somewhat disagree</c:v>
                </c:pt>
                <c:pt idx="3">
                  <c:v>Strongly disagree</c:v>
                </c:pt>
              </c:strCache>
            </c:strRef>
          </c:cat>
          <c:val>
            <c:numRef>
              <c:f>'Sheet1'!$C$2:$C$5</c:f>
              <c:numCache>
                <c:formatCode>0%</c:formatCode>
                <c:ptCount val="4"/>
                <c:pt idx="0">
                  <c:v>0.5</c:v>
                </c:pt>
                <c:pt idx="1">
                  <c:v>0.38</c:v>
                </c:pt>
                <c:pt idx="2">
                  <c:v>7.0000000000000007E-2</c:v>
                </c:pt>
                <c:pt idx="3">
                  <c:v>0.05</c:v>
                </c:pt>
              </c:numCache>
            </c:numRef>
          </c:val>
          <c:extLst>
            <c:ext xmlns:c16="http://schemas.microsoft.com/office/drawing/2014/chart" uri="{C3380CC4-5D6E-409C-BE32-E72D297353CC}">
              <c16:uniqueId val="{00000004-6071-44AC-9D8F-B8456E69450F}"/>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dLbl>
              <c:idx val="0"/>
              <c:tx>
                <c:rich>
                  <a:bodyPr/>
                  <a:lstStyle/>
                  <a:p>
                    <a:pPr algn="ctr">
                      <a:defRPr/>
                    </a:pPr>
                    <a:r>
                      <a:rPr lang="en-US"/>
                      <a:t>3%</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36DF-416F-B878-EA48630F70E4}"/>
                </c:ext>
              </c:extLst>
            </c:dLbl>
            <c:dLbl>
              <c:idx val="1"/>
              <c:tx>
                <c:rich>
                  <a:bodyPr/>
                  <a:lstStyle/>
                  <a:p>
                    <a:pPr algn="ctr">
                      <a:defRPr/>
                    </a:pPr>
                    <a:r>
                      <a:rPr lang="en-US"/>
                      <a:t>8%</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36DF-416F-B878-EA48630F70E4}"/>
                </c:ext>
              </c:extLst>
            </c:dLbl>
            <c:dLbl>
              <c:idx val="2"/>
              <c:tx>
                <c:rich>
                  <a:bodyPr/>
                  <a:lstStyle/>
                  <a:p>
                    <a:pPr algn="ctr">
                      <a:defRPr/>
                    </a:pPr>
                    <a:r>
                      <a:rPr lang="en-US"/>
                      <a:t>14%</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36DF-416F-B878-EA48630F70E4}"/>
                </c:ext>
              </c:extLst>
            </c:dLbl>
            <c:dLbl>
              <c:idx val="3"/>
              <c:tx>
                <c:rich>
                  <a:bodyPr/>
                  <a:lstStyle/>
                  <a:p>
                    <a:pPr algn="ctr">
                      <a:defRPr/>
                    </a:pPr>
                    <a:r>
                      <a:rPr lang="en-US"/>
                      <a:t>27%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36DF-416F-B878-EA48630F70E4}"/>
                </c:ext>
              </c:extLst>
            </c:dLbl>
            <c:dLbl>
              <c:idx val="4"/>
              <c:tx>
                <c:rich>
                  <a:bodyPr/>
                  <a:lstStyle/>
                  <a:p>
                    <a:pPr algn="ctr">
                      <a:defRPr/>
                    </a:pPr>
                    <a:r>
                      <a:rPr lang="en-US"/>
                      <a:t>24%</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4-36DF-416F-B878-EA48630F70E4}"/>
                </c:ext>
              </c:extLst>
            </c:dLbl>
            <c:dLbl>
              <c:idx val="5"/>
              <c:tx>
                <c:rich>
                  <a:bodyPr/>
                  <a:lstStyle/>
                  <a:p>
                    <a:pPr algn="ctr">
                      <a:defRPr/>
                    </a:pPr>
                    <a:r>
                      <a:rPr lang="en-US"/>
                      <a:t>16%</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5-36DF-416F-B878-EA48630F70E4}"/>
                </c:ext>
              </c:extLst>
            </c:dLbl>
            <c:dLbl>
              <c:idx val="6"/>
              <c:tx>
                <c:rich>
                  <a:bodyPr/>
                  <a:lstStyle/>
                  <a:p>
                    <a:pPr algn="ctr">
                      <a:defRPr/>
                    </a:pPr>
                    <a:r>
                      <a:rPr lang="en-US"/>
                      <a:t>6%</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6-36DF-416F-B878-EA48630F70E4}"/>
                </c:ext>
              </c:extLst>
            </c:dLbl>
            <c:dLbl>
              <c:idx val="7"/>
              <c:tx>
                <c:rich>
                  <a:bodyPr/>
                  <a:lstStyle/>
                  <a:p>
                    <a:pPr algn="ctr">
                      <a:defRPr/>
                    </a:pPr>
                    <a:r>
                      <a:rPr lang="en-US"/>
                      <a:t>2%</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7-36DF-416F-B878-EA48630F70E4}"/>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'Sheet1'!$B$2:$B$9</c:f>
              <c:strCache>
                <c:ptCount val="8"/>
                <c:pt idx="0">
                  <c:v>Kindergarten</c:v>
                </c:pt>
                <c:pt idx="1">
                  <c:v>1st – 2nd grade</c:v>
                </c:pt>
                <c:pt idx="2">
                  <c:v>3rd – 4th grade</c:v>
                </c:pt>
                <c:pt idx="3">
                  <c:v>5th – 6th grade</c:v>
                </c:pt>
                <c:pt idx="4">
                  <c:v>7th – 8th grade</c:v>
                </c:pt>
                <c:pt idx="5">
                  <c:v>9th – 10th grade</c:v>
                </c:pt>
                <c:pt idx="6">
                  <c:v>11th – 12th grade</c:v>
                </c:pt>
                <c:pt idx="7">
                  <c:v>This isn’t something children need to learn in school</c:v>
                </c:pt>
              </c:strCache>
            </c:strRef>
          </c:cat>
          <c:val>
            <c:numRef>
              <c:f>'Sheet1'!$C$2:$C$9</c:f>
              <c:numCache>
                <c:formatCode>0%</c:formatCode>
                <c:ptCount val="8"/>
                <c:pt idx="0">
                  <c:v>0.03</c:v>
                </c:pt>
                <c:pt idx="1">
                  <c:v>0.08</c:v>
                </c:pt>
                <c:pt idx="2">
                  <c:v>0.14000000000000001</c:v>
                </c:pt>
                <c:pt idx="3">
                  <c:v>0.27</c:v>
                </c:pt>
                <c:pt idx="4">
                  <c:v>0.24</c:v>
                </c:pt>
                <c:pt idx="5">
                  <c:v>0.16</c:v>
                </c:pt>
                <c:pt idx="6">
                  <c:v>0.06</c:v>
                </c:pt>
                <c:pt idx="7">
                  <c:v>0.02</c:v>
                </c:pt>
              </c:numCache>
            </c:numRef>
          </c:val>
          <c:extLst>
            <c:ext xmlns:c16="http://schemas.microsoft.com/office/drawing/2014/chart" uri="{C3380CC4-5D6E-409C-BE32-E72D297353CC}">
              <c16:uniqueId val="{00000008-36DF-416F-B878-EA48630F70E4}"/>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dLbl>
              <c:idx val="0"/>
              <c:tx>
                <c:rich>
                  <a:bodyPr/>
                  <a:lstStyle/>
                  <a:p>
                    <a:pPr algn="ctr">
                      <a:defRPr/>
                    </a:pPr>
                    <a:r>
                      <a:rPr lang="en-US"/>
                      <a:t>20%</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94E4-4259-B199-405FA1346B95}"/>
                </c:ext>
              </c:extLst>
            </c:dLbl>
            <c:dLbl>
              <c:idx val="1"/>
              <c:tx>
                <c:rich>
                  <a:bodyPr/>
                  <a:lstStyle/>
                  <a:p>
                    <a:pPr algn="ctr">
                      <a:defRPr/>
                    </a:pPr>
                    <a:r>
                      <a:rPr lang="en-US"/>
                      <a:t>33%</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94E4-4259-B199-405FA1346B95}"/>
                </c:ext>
              </c:extLst>
            </c:dLbl>
            <c:dLbl>
              <c:idx val="2"/>
              <c:tx>
                <c:rich>
                  <a:bodyPr/>
                  <a:lstStyle/>
                  <a:p>
                    <a:pPr algn="ctr">
                      <a:defRPr/>
                    </a:pPr>
                    <a:r>
                      <a:rPr lang="en-US"/>
                      <a:t>28%</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94E4-4259-B199-405FA1346B95}"/>
                </c:ext>
              </c:extLst>
            </c:dLbl>
            <c:dLbl>
              <c:idx val="3"/>
              <c:tx>
                <c:rich>
                  <a:bodyPr/>
                  <a:lstStyle/>
                  <a:p>
                    <a:pPr algn="ctr">
                      <a:defRPr/>
                    </a:pPr>
                    <a:r>
                      <a:rPr lang="en-US"/>
                      <a:t>19%</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94E4-4259-B199-405FA1346B95}"/>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A</c:v>
                </c:pt>
                <c:pt idx="1">
                  <c:v>B</c:v>
                </c:pt>
                <c:pt idx="2">
                  <c:v>C</c:v>
                </c:pt>
                <c:pt idx="3">
                  <c:v>Fail</c:v>
                </c:pt>
              </c:strCache>
            </c:strRef>
          </c:cat>
          <c:val>
            <c:numRef>
              <c:f>'Sheet1'!$C$2:$C$5</c:f>
              <c:numCache>
                <c:formatCode>0%</c:formatCode>
                <c:ptCount val="4"/>
                <c:pt idx="0">
                  <c:v>0.2</c:v>
                </c:pt>
                <c:pt idx="1">
                  <c:v>0.33</c:v>
                </c:pt>
                <c:pt idx="2">
                  <c:v>0.28000000000000003</c:v>
                </c:pt>
                <c:pt idx="3">
                  <c:v>0.19</c:v>
                </c:pt>
              </c:numCache>
            </c:numRef>
          </c:val>
          <c:extLst>
            <c:ext xmlns:c16="http://schemas.microsoft.com/office/drawing/2014/chart" uri="{C3380CC4-5D6E-409C-BE32-E72D297353CC}">
              <c16:uniqueId val="{00000004-94E4-4259-B199-405FA1346B95}"/>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975308641975308E-2"/>
          <c:y val="0.22241742549271548"/>
          <c:w val="0.96604938271604934"/>
          <c:h val="0.70439819782205648"/>
        </c:manualLayout>
      </c:layout>
      <c:barChart>
        <c:barDir val="col"/>
        <c:grouping val="clustered"/>
        <c:varyColors val="0"/>
        <c:ser>
          <c:idx val="0"/>
          <c:order val="0"/>
          <c:tx>
            <c:strRef>
              <c:f>Sheet1!$C$1</c:f>
              <c:strCache>
                <c:ptCount val="1"/>
                <c:pt idx="0">
                  <c:v>City / urban area</c:v>
                </c:pt>
              </c:strCache>
            </c:strRef>
          </c:tx>
          <c:spPr>
            <a:solidFill>
              <a:schemeClr val="accent2"/>
            </a:solidFill>
          </c:spPr>
          <c:invertIfNegative val="0"/>
          <c:dLbls>
            <c:dLbl>
              <c:idx val="0"/>
              <c:tx>
                <c:rich>
                  <a:bodyPr/>
                  <a:lstStyle/>
                  <a:p>
                    <a:pPr algn="ctr">
                      <a:defRPr/>
                    </a:pPr>
                    <a:r>
                      <a:rPr lang="en-US"/>
                      <a:t>31%</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57FD-464D-9B14-9EEC4615D4ED}"/>
                </c:ext>
              </c:extLst>
            </c:dLbl>
            <c:dLbl>
              <c:idx val="1"/>
              <c:tx>
                <c:rich>
                  <a:bodyPr/>
                  <a:lstStyle/>
                  <a:p>
                    <a:pPr algn="ctr">
                      <a:defRPr/>
                    </a:pPr>
                    <a:r>
                      <a:rPr lang="en-US"/>
                      <a:t>35%</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57FD-464D-9B14-9EEC4615D4ED}"/>
                </c:ext>
              </c:extLst>
            </c:dLbl>
            <c:dLbl>
              <c:idx val="2"/>
              <c:tx>
                <c:rich>
                  <a:bodyPr/>
                  <a:lstStyle/>
                  <a:p>
                    <a:pPr algn="ctr">
                      <a:defRPr/>
                    </a:pPr>
                    <a:r>
                      <a:rPr lang="en-US"/>
                      <a:t>20%</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57FD-464D-9B14-9EEC4615D4ED}"/>
                </c:ext>
              </c:extLst>
            </c:dLbl>
            <c:dLbl>
              <c:idx val="3"/>
              <c:tx>
                <c:rich>
                  <a:bodyPr/>
                  <a:lstStyle/>
                  <a:p>
                    <a:pPr algn="ctr">
                      <a:defRPr/>
                    </a:pPr>
                    <a:r>
                      <a:rPr lang="en-US"/>
                      <a:t>14%</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57FD-464D-9B14-9EEC4615D4ED}"/>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A</c:v>
                </c:pt>
                <c:pt idx="1">
                  <c:v>B</c:v>
                </c:pt>
                <c:pt idx="2">
                  <c:v>C</c:v>
                </c:pt>
                <c:pt idx="3">
                  <c:v>Fail</c:v>
                </c:pt>
              </c:strCache>
            </c:strRef>
          </c:cat>
          <c:val>
            <c:numRef>
              <c:f>'Sheet1'!$C$2:$C$5</c:f>
              <c:numCache>
                <c:formatCode>0%</c:formatCode>
                <c:ptCount val="4"/>
                <c:pt idx="0">
                  <c:v>0.31</c:v>
                </c:pt>
                <c:pt idx="1">
                  <c:v>0.35</c:v>
                </c:pt>
                <c:pt idx="2">
                  <c:v>0.2</c:v>
                </c:pt>
                <c:pt idx="3">
                  <c:v>0.14000000000000001</c:v>
                </c:pt>
              </c:numCache>
            </c:numRef>
          </c:val>
          <c:extLst>
            <c:ext xmlns:c16="http://schemas.microsoft.com/office/drawing/2014/chart" uri="{C3380CC4-5D6E-409C-BE32-E72D297353CC}">
              <c16:uniqueId val="{00000004-57FD-464D-9B14-9EEC4615D4ED}"/>
            </c:ext>
          </c:extLst>
        </c:ser>
        <c:ser>
          <c:idx val="1"/>
          <c:order val="1"/>
          <c:tx>
            <c:strRef>
              <c:f>Sheet1!$D$1</c:f>
              <c:strCache>
                <c:ptCount val="1"/>
                <c:pt idx="0">
                  <c:v>Suburbs</c:v>
                </c:pt>
              </c:strCache>
            </c:strRef>
          </c:tx>
          <c:spPr>
            <a:solidFill>
              <a:schemeClr val="accent3"/>
            </a:solidFill>
          </c:spPr>
          <c:invertIfNegative val="0"/>
          <c:dLbls>
            <c:dLbl>
              <c:idx val="0"/>
              <c:tx>
                <c:rich>
                  <a:bodyPr/>
                  <a:lstStyle/>
                  <a:p>
                    <a:pPr algn="ctr">
                      <a:defRPr/>
                    </a:pPr>
                    <a:r>
                      <a:rPr lang="en-US"/>
                      <a:t>16%</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5-57FD-464D-9B14-9EEC4615D4ED}"/>
                </c:ext>
              </c:extLst>
            </c:dLbl>
            <c:dLbl>
              <c:idx val="1"/>
              <c:tx>
                <c:rich>
                  <a:bodyPr/>
                  <a:lstStyle/>
                  <a:p>
                    <a:pPr algn="ctr">
                      <a:defRPr/>
                    </a:pPr>
                    <a:r>
                      <a:rPr lang="en-US"/>
                      <a:t>36%</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6-57FD-464D-9B14-9EEC4615D4ED}"/>
                </c:ext>
              </c:extLst>
            </c:dLbl>
            <c:dLbl>
              <c:idx val="2"/>
              <c:tx>
                <c:rich>
                  <a:bodyPr/>
                  <a:lstStyle/>
                  <a:p>
                    <a:pPr algn="ctr">
                      <a:defRPr/>
                    </a:pPr>
                    <a:r>
                      <a:rPr lang="en-US"/>
                      <a:t>31%</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7-57FD-464D-9B14-9EEC4615D4ED}"/>
                </c:ext>
              </c:extLst>
            </c:dLbl>
            <c:dLbl>
              <c:idx val="3"/>
              <c:tx>
                <c:rich>
                  <a:bodyPr/>
                  <a:lstStyle/>
                  <a:p>
                    <a:pPr algn="ctr">
                      <a:defRPr/>
                    </a:pPr>
                    <a:r>
                      <a:rPr lang="en-US"/>
                      <a:t>17%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8-57FD-464D-9B14-9EEC4615D4ED}"/>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A</c:v>
                </c:pt>
                <c:pt idx="1">
                  <c:v>B</c:v>
                </c:pt>
                <c:pt idx="2">
                  <c:v>C</c:v>
                </c:pt>
                <c:pt idx="3">
                  <c:v>Fail</c:v>
                </c:pt>
              </c:strCache>
            </c:strRef>
          </c:cat>
          <c:val>
            <c:numRef>
              <c:f>'Sheet1'!$D$2:$D$5</c:f>
              <c:numCache>
                <c:formatCode>0%</c:formatCode>
                <c:ptCount val="4"/>
                <c:pt idx="0">
                  <c:v>0.16</c:v>
                </c:pt>
                <c:pt idx="1">
                  <c:v>0.36</c:v>
                </c:pt>
                <c:pt idx="2">
                  <c:v>0.31</c:v>
                </c:pt>
                <c:pt idx="3">
                  <c:v>0.17</c:v>
                </c:pt>
              </c:numCache>
            </c:numRef>
          </c:val>
          <c:extLst>
            <c:ext xmlns:c16="http://schemas.microsoft.com/office/drawing/2014/chart" uri="{C3380CC4-5D6E-409C-BE32-E72D297353CC}">
              <c16:uniqueId val="{00000009-57FD-464D-9B14-9EEC4615D4ED}"/>
            </c:ext>
          </c:extLst>
        </c:ser>
        <c:ser>
          <c:idx val="2"/>
          <c:order val="2"/>
          <c:tx>
            <c:strRef>
              <c:f>Sheet1!$E$1</c:f>
              <c:strCache>
                <c:ptCount val="1"/>
                <c:pt idx="0">
                  <c:v>Rural area (for example: in a very small town in the country or on a farm)</c:v>
                </c:pt>
              </c:strCache>
            </c:strRef>
          </c:tx>
          <c:spPr>
            <a:solidFill>
              <a:schemeClr val="accent6"/>
            </a:solidFill>
          </c:spPr>
          <c:invertIfNegative val="0"/>
          <c:dLbls>
            <c:dLbl>
              <c:idx val="0"/>
              <c:tx>
                <c:rich>
                  <a:bodyPr/>
                  <a:lstStyle/>
                  <a:p>
                    <a:pPr algn="ctr">
                      <a:defRPr/>
                    </a:pPr>
                    <a:r>
                      <a:rPr lang="en-US"/>
                      <a:t>12%</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A-57FD-464D-9B14-9EEC4615D4ED}"/>
                </c:ext>
              </c:extLst>
            </c:dLbl>
            <c:dLbl>
              <c:idx val="1"/>
              <c:tx>
                <c:rich>
                  <a:bodyPr/>
                  <a:lstStyle/>
                  <a:p>
                    <a:pPr algn="ctr">
                      <a:defRPr/>
                    </a:pPr>
                    <a:r>
                      <a:rPr lang="en-US"/>
                      <a:t>17%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B-57FD-464D-9B14-9EEC4615D4ED}"/>
                </c:ext>
              </c:extLst>
            </c:dLbl>
            <c:dLbl>
              <c:idx val="2"/>
              <c:tx>
                <c:rich>
                  <a:bodyPr/>
                  <a:lstStyle/>
                  <a:p>
                    <a:pPr algn="ctr">
                      <a:defRPr/>
                    </a:pPr>
                    <a:r>
                      <a:rPr lang="en-US"/>
                      <a:t>34%</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C-57FD-464D-9B14-9EEC4615D4ED}"/>
                </c:ext>
              </c:extLst>
            </c:dLbl>
            <c:dLbl>
              <c:idx val="3"/>
              <c:tx>
                <c:rich>
                  <a:bodyPr/>
                  <a:lstStyle/>
                  <a:p>
                    <a:pPr algn="ctr">
                      <a:defRPr/>
                    </a:pPr>
                    <a:r>
                      <a:rPr lang="en-US"/>
                      <a:t>37%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D-57FD-464D-9B14-9EEC4615D4ED}"/>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A</c:v>
                </c:pt>
                <c:pt idx="1">
                  <c:v>B</c:v>
                </c:pt>
                <c:pt idx="2">
                  <c:v>C</c:v>
                </c:pt>
                <c:pt idx="3">
                  <c:v>Fail</c:v>
                </c:pt>
              </c:strCache>
            </c:strRef>
          </c:cat>
          <c:val>
            <c:numRef>
              <c:f>'Sheet1'!$E$2:$E$5</c:f>
              <c:numCache>
                <c:formatCode>0%</c:formatCode>
                <c:ptCount val="4"/>
                <c:pt idx="0">
                  <c:v>0.12</c:v>
                </c:pt>
                <c:pt idx="1">
                  <c:v>0.17</c:v>
                </c:pt>
                <c:pt idx="2">
                  <c:v>0.34</c:v>
                </c:pt>
                <c:pt idx="3">
                  <c:v>0.37</c:v>
                </c:pt>
              </c:numCache>
            </c:numRef>
          </c:val>
          <c:extLst>
            <c:ext xmlns:c16="http://schemas.microsoft.com/office/drawing/2014/chart" uri="{C3380CC4-5D6E-409C-BE32-E72D297353CC}">
              <c16:uniqueId val="{0000000E-57FD-464D-9B14-9EEC4615D4ED}"/>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legend>
      <c:legendPos val="t"/>
      <c:overlay val="0"/>
      <c:spPr>
        <a:ln>
          <a:noFill/>
          <a:round/>
        </a:ln>
      </c:spPr>
    </c:legend>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dLbl>
              <c:idx val="0"/>
              <c:tx>
                <c:rich>
                  <a:bodyPr/>
                  <a:lstStyle/>
                  <a:p>
                    <a:pPr algn="ctr">
                      <a:defRPr/>
                    </a:pPr>
                    <a:r>
                      <a:rPr lang="en-US"/>
                      <a:t>37%</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32C9-4EB6-B500-7F7E9A68AEA9}"/>
                </c:ext>
              </c:extLst>
            </c:dLbl>
            <c:dLbl>
              <c:idx val="1"/>
              <c:tx>
                <c:rich>
                  <a:bodyPr/>
                  <a:lstStyle/>
                  <a:p>
                    <a:pPr algn="ctr">
                      <a:defRPr/>
                    </a:pPr>
                    <a:r>
                      <a:rPr lang="en-US"/>
                      <a:t>50%</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32C9-4EB6-B500-7F7E9A68AEA9}"/>
                </c:ext>
              </c:extLst>
            </c:dLbl>
            <c:dLbl>
              <c:idx val="2"/>
              <c:tx>
                <c:rich>
                  <a:bodyPr/>
                  <a:lstStyle/>
                  <a:p>
                    <a:pPr algn="ctr">
                      <a:defRPr/>
                    </a:pPr>
                    <a:r>
                      <a:rPr lang="en-US"/>
                      <a:t>10%</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32C9-4EB6-B500-7F7E9A68AEA9}"/>
                </c:ext>
              </c:extLst>
            </c:dLbl>
            <c:dLbl>
              <c:idx val="3"/>
              <c:tx>
                <c:rich>
                  <a:bodyPr/>
                  <a:lstStyle/>
                  <a:p>
                    <a:pPr algn="ctr">
                      <a:defRPr/>
                    </a:pPr>
                    <a:r>
                      <a:rPr lang="en-US"/>
                      <a:t>3%</a:t>
                    </a:r>
                  </a:p>
                </c:rich>
              </c:tx>
              <c:spPr>
                <a:noFill/>
                <a:ln>
                  <a:noFill/>
                  <a:round/>
                </a:ln>
              </c:spPr>
              <c:showLegendKey val="0"/>
              <c:showVal val="1"/>
              <c:showCatName val="0"/>
              <c:showSerName val="0"/>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32C9-4EB6-B500-7F7E9A68AEA9}"/>
                </c:ext>
              </c:extLst>
            </c:dLbl>
            <c:spPr>
              <a:noFill/>
              <a:ln>
                <a:noFill/>
              </a:ln>
              <a:effectLst/>
            </c:sp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Sheet1!$B$2:$B$5</c:f>
              <c:strCache>
                <c:ptCount val="4"/>
                <c:pt idx="0">
                  <c:v>Strongly agree</c:v>
                </c:pt>
                <c:pt idx="1">
                  <c:v>Somewhat agree</c:v>
                </c:pt>
                <c:pt idx="2">
                  <c:v>Somewhat disagree</c:v>
                </c:pt>
                <c:pt idx="3">
                  <c:v>Strongly disagree</c:v>
                </c:pt>
              </c:strCache>
            </c:strRef>
          </c:cat>
          <c:val>
            <c:numRef>
              <c:f>Sheet1!$C$2:$C$5</c:f>
              <c:numCache>
                <c:formatCode>0%</c:formatCode>
                <c:ptCount val="4"/>
                <c:pt idx="0">
                  <c:v>0.37</c:v>
                </c:pt>
                <c:pt idx="1">
                  <c:v>0.5</c:v>
                </c:pt>
                <c:pt idx="2">
                  <c:v>0.1</c:v>
                </c:pt>
                <c:pt idx="3">
                  <c:v>0.03</c:v>
                </c:pt>
              </c:numCache>
            </c:numRef>
          </c:val>
          <c:extLst>
            <c:ext xmlns:c16="http://schemas.microsoft.com/office/drawing/2014/chart" uri="{C3380CC4-5D6E-409C-BE32-E72D297353CC}">
              <c16:uniqueId val="{00000004-32C9-4EB6-B500-7F7E9A68AEA9}"/>
            </c:ext>
          </c:extLst>
        </c:ser>
        <c:dLbls>
          <c:showLegendKey val="1"/>
          <c:showVal val="1"/>
          <c:showCatName val="1"/>
          <c:showSerName val="1"/>
          <c:showPercent val="1"/>
          <c:showBubbleSize val="1"/>
        </c:dLbls>
        <c:gapWidth val="100"/>
        <c:axId val="177317376"/>
        <c:axId val="177318912"/>
      </c:barChart>
      <c:catAx>
        <c:axId val="177317376"/>
        <c:scaling>
          <c:orientation val="minMax"/>
        </c:scaling>
        <c:delete val="0"/>
        <c:axPos val="b"/>
        <c:numFmt formatCode="General" sourceLinked="1"/>
        <c:majorTickMark val="out"/>
        <c:minorTickMark val="none"/>
        <c:tickLblPos val="nextTo"/>
        <c:spPr>
          <a:ln>
            <a:noFill/>
            <a:round/>
          </a:ln>
        </c:spPr>
        <c:txPr>
          <a:bodyPr rot="0" vert="horz"/>
          <a:lstStyle/>
          <a:p>
            <a:pPr>
              <a:defRPr/>
            </a:pPr>
            <a:endParaRPr lang="en-US"/>
          </a:p>
        </c:txPr>
        <c:crossAx val="177318912"/>
        <c:crosses val="autoZero"/>
        <c:auto val="1"/>
        <c:lblAlgn val="ctr"/>
        <c:lblOffset val="100"/>
        <c:noMultiLvlLbl val="0"/>
      </c:catAx>
      <c:valAx>
        <c:axId val="177318912"/>
        <c:scaling>
          <c:orientation val="minMax"/>
          <c:min val="0"/>
        </c:scaling>
        <c:delete val="1"/>
        <c:axPos val="l"/>
        <c:numFmt formatCode="0%" sourceLinked="0"/>
        <c:majorTickMark val="out"/>
        <c:minorTickMark val="none"/>
        <c:tickLblPos val="none"/>
        <c:crossAx val="177317376"/>
        <c:crosses val="autoZero"/>
        <c:crossBetween val="between"/>
      </c:valAx>
      <c:spPr>
        <a:noFill/>
        <a:ln w="3989">
          <a:noFill/>
          <a:round/>
        </a:ln>
      </c:spPr>
    </c:plotArea>
    <c:plotVisOnly val="1"/>
    <c:dispBlanksAs val="gap"/>
    <c:showDLblsOverMax val="1"/>
  </c:chart>
  <c:spPr>
    <a:noFill/>
    <a:ln>
      <a:noFill/>
      <a:round/>
    </a:ln>
  </c:spPr>
  <c:txPr>
    <a:bodyPr/>
    <a:lstStyle/>
    <a:p>
      <a:pPr>
        <a:defRPr sz="1000" b="0" i="0" u="none" strike="noStrike" baseline="0">
          <a:solidFill>
            <a:schemeClr val="tx1"/>
          </a:solidFill>
          <a:latin typeface="Aptos" panose="020B0004020202020204" pitchFamily="34" charset="0"/>
          <a:ea typeface="Arial"/>
          <a:cs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F2C8E-71C4-4647-8698-84FB8F65F20C}" type="datetimeFigureOut">
              <a:rPr lang="en-US" smtClean="0"/>
              <a:t>10/23/2024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EAB02B-8C2B-4594-A36E-A80DAF6F2788}" type="slidenum">
              <a:rPr lang="en-US" smtClean="0"/>
              <a:t>‹#›</a:t>
            </a:fld>
            <a:endParaRPr lang="en-US"/>
          </a:p>
        </p:txBody>
      </p:sp>
    </p:spTree>
    <p:extLst>
      <p:ext uri="{BB962C8B-B14F-4D97-AF65-F5344CB8AC3E}">
        <p14:creationId xmlns:p14="http://schemas.microsoft.com/office/powerpoint/2010/main" val="3128276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EAB02B-8C2B-4594-A36E-A80DAF6F2788}" type="slidenum">
              <a:rPr lang="en-US" smtClean="0"/>
              <a:t>2</a:t>
            </a:fld>
            <a:endParaRPr lang="en-US"/>
          </a:p>
        </p:txBody>
      </p:sp>
    </p:spTree>
    <p:extLst>
      <p:ext uri="{BB962C8B-B14F-4D97-AF65-F5344CB8AC3E}">
        <p14:creationId xmlns:p14="http://schemas.microsoft.com/office/powerpoint/2010/main" val="715271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EAB02B-8C2B-4594-A36E-A80DAF6F2788}" type="slidenum">
              <a:rPr lang="en-US" smtClean="0"/>
              <a:t>3</a:t>
            </a:fld>
            <a:endParaRPr lang="en-US"/>
          </a:p>
        </p:txBody>
      </p:sp>
    </p:spTree>
    <p:extLst>
      <p:ext uri="{BB962C8B-B14F-4D97-AF65-F5344CB8AC3E}">
        <p14:creationId xmlns:p14="http://schemas.microsoft.com/office/powerpoint/2010/main" val="225077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7425267" y="-8467"/>
            <a:ext cx="4766733" cy="6866467"/>
            <a:chOff x="7425267" y="-8467"/>
            <a:chExt cx="4766733"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Slide Number Placeholder 7">
            <a:extLst>
              <a:ext uri="{FF2B5EF4-FFF2-40B4-BE49-F238E27FC236}">
                <a16:creationId xmlns:a16="http://schemas.microsoft.com/office/drawing/2014/main" id="{04B0331D-89EC-9D57-17FF-7465870E85BF}"/>
              </a:ext>
            </a:extLst>
          </p:cNvPr>
          <p:cNvSpPr>
            <a:spLocks noGrp="1"/>
          </p:cNvSpPr>
          <p:nvPr>
            <p:ph type="sldNum" sz="quarter" idx="10"/>
          </p:nvPr>
        </p:nvSpPr>
        <p:spPr/>
        <p:txBody>
          <a:bodyPr/>
          <a:lstStyle/>
          <a:p>
            <a:fld id="{14680F30-EE37-43B7-B48D-DA137D7A7841}" type="slidenum">
              <a:rPr lang="en-US" smtClean="0"/>
              <a:pPr/>
              <a:t>‹#›</a:t>
            </a:fld>
            <a:endParaRPr lang="en-US"/>
          </a:p>
        </p:txBody>
      </p:sp>
    </p:spTree>
    <p:extLst>
      <p:ext uri="{BB962C8B-B14F-4D97-AF65-F5344CB8AC3E}">
        <p14:creationId xmlns:p14="http://schemas.microsoft.com/office/powerpoint/2010/main" val="43693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2645428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18493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639366" y="6433917"/>
            <a:ext cx="911939" cy="365125"/>
          </a:xfrm>
          <a:prstGeom prst="rect">
            <a:avLst/>
          </a:prstGeom>
        </p:spPr>
        <p:txBody>
          <a:bodyPr/>
          <a:lstStyle/>
          <a:p>
            <a:endParaRPr lang="en-US"/>
          </a:p>
        </p:txBody>
      </p:sp>
      <p:sp>
        <p:nvSpPr>
          <p:cNvPr id="6" name="Footer Placeholder 5"/>
          <p:cNvSpPr>
            <a:spLocks noGrp="1"/>
          </p:cNvSpPr>
          <p:nvPr>
            <p:ph type="ftr" sz="quarter" idx="11"/>
          </p:nvPr>
        </p:nvSpPr>
        <p:spPr>
          <a:xfrm>
            <a:off x="1210792" y="6435488"/>
            <a:ext cx="28259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126358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639366" y="6433917"/>
            <a:ext cx="911939" cy="365125"/>
          </a:xfrm>
          <a:prstGeom prst="rect">
            <a:avLst/>
          </a:prstGeom>
        </p:spPr>
        <p:txBody>
          <a:bodyPr/>
          <a:lstStyle/>
          <a:p>
            <a:endParaRPr lang="en-US"/>
          </a:p>
        </p:txBody>
      </p:sp>
      <p:sp>
        <p:nvSpPr>
          <p:cNvPr id="8" name="Footer Placeholder 7"/>
          <p:cNvSpPr>
            <a:spLocks noGrp="1"/>
          </p:cNvSpPr>
          <p:nvPr>
            <p:ph type="ftr" sz="quarter" idx="11"/>
          </p:nvPr>
        </p:nvSpPr>
        <p:spPr>
          <a:xfrm>
            <a:off x="1210792" y="6435488"/>
            <a:ext cx="2825949"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1020044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a:xfrm>
            <a:off x="4639366" y="6433917"/>
            <a:ext cx="911939" cy="365125"/>
          </a:xfrm>
          <a:prstGeom prst="rect">
            <a:avLst/>
          </a:prstGeom>
        </p:spPr>
        <p:txBody>
          <a:bodyPr/>
          <a:lstStyle/>
          <a:p>
            <a:endParaRPr lang="en-US"/>
          </a:p>
        </p:txBody>
      </p:sp>
      <p:sp>
        <p:nvSpPr>
          <p:cNvPr id="4" name="Footer Placeholder 3"/>
          <p:cNvSpPr>
            <a:spLocks noGrp="1"/>
          </p:cNvSpPr>
          <p:nvPr>
            <p:ph type="ftr" sz="quarter" idx="11"/>
          </p:nvPr>
        </p:nvSpPr>
        <p:spPr>
          <a:xfrm>
            <a:off x="1210792" y="6435488"/>
            <a:ext cx="2825949"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25046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39366" y="6433917"/>
            <a:ext cx="911939" cy="365125"/>
          </a:xfrm>
          <a:prstGeom prst="rect">
            <a:avLst/>
          </a:prstGeom>
        </p:spPr>
        <p:txBody>
          <a:bodyPr/>
          <a:lstStyle/>
          <a:p>
            <a:endParaRPr lang="en-US"/>
          </a:p>
        </p:txBody>
      </p:sp>
      <p:sp>
        <p:nvSpPr>
          <p:cNvPr id="3" name="Footer Placeholder 2"/>
          <p:cNvSpPr>
            <a:spLocks noGrp="1"/>
          </p:cNvSpPr>
          <p:nvPr>
            <p:ph type="ftr" sz="quarter" idx="11"/>
          </p:nvPr>
        </p:nvSpPr>
        <p:spPr>
          <a:xfrm>
            <a:off x="1210792" y="6435488"/>
            <a:ext cx="2825949"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985455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a:xfrm>
            <a:off x="4639366" y="6433917"/>
            <a:ext cx="911939" cy="365125"/>
          </a:xfrm>
          <a:prstGeom prst="rect">
            <a:avLst/>
          </a:prstGeom>
        </p:spPr>
        <p:txBody>
          <a:bodyPr/>
          <a:lstStyle/>
          <a:p>
            <a:endParaRPr lang="en-US"/>
          </a:p>
        </p:txBody>
      </p:sp>
      <p:sp>
        <p:nvSpPr>
          <p:cNvPr id="6" name="Footer Placeholder 5"/>
          <p:cNvSpPr>
            <a:spLocks noGrp="1"/>
          </p:cNvSpPr>
          <p:nvPr>
            <p:ph type="ftr" sz="quarter" idx="11"/>
          </p:nvPr>
        </p:nvSpPr>
        <p:spPr>
          <a:xfrm>
            <a:off x="1210792" y="6435488"/>
            <a:ext cx="28259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2831741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39366" y="6433917"/>
            <a:ext cx="911939" cy="365125"/>
          </a:xfrm>
          <a:prstGeom prst="rect">
            <a:avLst/>
          </a:prstGeom>
        </p:spPr>
        <p:txBody>
          <a:bodyPr/>
          <a:lstStyle/>
          <a:p>
            <a:endParaRPr lang="en-US"/>
          </a:p>
        </p:txBody>
      </p:sp>
      <p:sp>
        <p:nvSpPr>
          <p:cNvPr id="6" name="Footer Placeholder 5"/>
          <p:cNvSpPr>
            <a:spLocks noGrp="1"/>
          </p:cNvSpPr>
          <p:nvPr>
            <p:ph type="ftr" sz="quarter" idx="11"/>
          </p:nvPr>
        </p:nvSpPr>
        <p:spPr>
          <a:xfrm>
            <a:off x="1210792" y="6435488"/>
            <a:ext cx="28259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92740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089534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473314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257168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67986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549947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2951898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523974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USE THI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0AB0-172D-27E0-D77E-A576CA89F071}"/>
              </a:ext>
            </a:extLst>
          </p:cNvPr>
          <p:cNvSpPr>
            <a:spLocks noGrp="1"/>
          </p:cNvSpPr>
          <p:nvPr>
            <p:ph type="title" hasCustomPrompt="1"/>
          </p:nvPr>
        </p:nvSpPr>
        <p:spPr>
          <a:xfrm>
            <a:off x="838200" y="365125"/>
            <a:ext cx="10515600" cy="1201543"/>
          </a:xfrm>
        </p:spPr>
        <p:txBody>
          <a:bodyPr>
            <a:noAutofit/>
          </a:bodyPr>
          <a:lstStyle>
            <a:lvl1pPr>
              <a:defRPr sz="2800" b="1"/>
            </a:lvl1pPr>
          </a:lstStyle>
          <a:p>
            <a:r>
              <a:rPr lang="en-US"/>
              <a:t>Headline finding</a:t>
            </a:r>
          </a:p>
        </p:txBody>
      </p:sp>
      <p:sp>
        <p:nvSpPr>
          <p:cNvPr id="5" name="Slide Number Placeholder 4">
            <a:extLst>
              <a:ext uri="{FF2B5EF4-FFF2-40B4-BE49-F238E27FC236}">
                <a16:creationId xmlns:a16="http://schemas.microsoft.com/office/drawing/2014/main" id="{A17E4C72-1074-A65D-516A-FC949479CE83}"/>
              </a:ext>
            </a:extLst>
          </p:cNvPr>
          <p:cNvSpPr>
            <a:spLocks noGrp="1"/>
          </p:cNvSpPr>
          <p:nvPr>
            <p:ph type="sldNum" sz="quarter" idx="12"/>
          </p:nvPr>
        </p:nvSpPr>
        <p:spPr>
          <a:xfrm>
            <a:off x="10670461" y="6368369"/>
            <a:ext cx="683339" cy="365125"/>
          </a:xfrm>
          <a:prstGeom prst="rect">
            <a:avLst/>
          </a:prstGeom>
        </p:spPr>
        <p:txBody>
          <a:bodyPr/>
          <a:lstStyle/>
          <a:p>
            <a:fld id="{14680F30-EE37-43B7-B48D-DA137D7A7841}" type="slidenum">
              <a:rPr lang="en-US" smtClean="0"/>
              <a:t>‹#›</a:t>
            </a:fld>
            <a:endParaRPr lang="en-US"/>
          </a:p>
        </p:txBody>
      </p:sp>
      <p:sp>
        <p:nvSpPr>
          <p:cNvPr id="9" name="Text Placeholder 8">
            <a:extLst>
              <a:ext uri="{FF2B5EF4-FFF2-40B4-BE49-F238E27FC236}">
                <a16:creationId xmlns:a16="http://schemas.microsoft.com/office/drawing/2014/main" id="{874F80E6-9A9A-9125-31E7-4E32CBBF0EF3}"/>
              </a:ext>
            </a:extLst>
          </p:cNvPr>
          <p:cNvSpPr>
            <a:spLocks noGrp="1"/>
          </p:cNvSpPr>
          <p:nvPr>
            <p:ph type="body" sz="quarter" idx="13" hasCustomPrompt="1"/>
          </p:nvPr>
        </p:nvSpPr>
        <p:spPr>
          <a:xfrm>
            <a:off x="838200" y="1633344"/>
            <a:ext cx="10515600" cy="595312"/>
          </a:xfrm>
          <a:noFill/>
        </p:spPr>
        <p:txBody>
          <a:bodyPr anchor="ctr">
            <a:normAutofit/>
          </a:bodyPr>
          <a:lstStyle>
            <a:lvl1pPr marL="0" indent="0">
              <a:buNone/>
              <a:defRPr sz="1800"/>
            </a:lvl1pPr>
          </a:lstStyle>
          <a:p>
            <a:pPr lvl="0"/>
            <a:r>
              <a:rPr lang="en-US"/>
              <a:t>Placeholder for question</a:t>
            </a:r>
          </a:p>
        </p:txBody>
      </p:sp>
      <p:sp>
        <p:nvSpPr>
          <p:cNvPr id="11" name="Text Placeholder 10">
            <a:extLst>
              <a:ext uri="{FF2B5EF4-FFF2-40B4-BE49-F238E27FC236}">
                <a16:creationId xmlns:a16="http://schemas.microsoft.com/office/drawing/2014/main" id="{A74AD7A4-9310-D3AD-8591-C8E38A6C40FF}"/>
              </a:ext>
            </a:extLst>
          </p:cNvPr>
          <p:cNvSpPr>
            <a:spLocks noGrp="1"/>
          </p:cNvSpPr>
          <p:nvPr>
            <p:ph type="body" sz="quarter" idx="14" hasCustomPrompt="1"/>
          </p:nvPr>
        </p:nvSpPr>
        <p:spPr>
          <a:xfrm>
            <a:off x="8610600" y="2556588"/>
            <a:ext cx="2743200" cy="3666412"/>
          </a:xfrm>
          <a:noFill/>
        </p:spPr>
        <p:txBody>
          <a:bodyPr>
            <a:normAutofit/>
          </a:bodyPr>
          <a:lstStyle>
            <a:lvl1pPr marL="0" indent="0">
              <a:buNone/>
              <a:defRPr sz="1400">
                <a:solidFill>
                  <a:schemeClr val="tx2"/>
                </a:solidFill>
              </a:defRPr>
            </a:lvl1pPr>
          </a:lstStyle>
          <a:p>
            <a:pPr lvl="0"/>
            <a:r>
              <a:rPr lang="en-US"/>
              <a:t>Placeholder for data analysis</a:t>
            </a:r>
          </a:p>
        </p:txBody>
      </p:sp>
      <p:sp>
        <p:nvSpPr>
          <p:cNvPr id="15" name="Content Placeholder 14">
            <a:extLst>
              <a:ext uri="{FF2B5EF4-FFF2-40B4-BE49-F238E27FC236}">
                <a16:creationId xmlns:a16="http://schemas.microsoft.com/office/drawing/2014/main" id="{B99B0848-76A6-8961-9AF2-A649F7EBDDD1}"/>
              </a:ext>
            </a:extLst>
          </p:cNvPr>
          <p:cNvSpPr>
            <a:spLocks noGrp="1"/>
          </p:cNvSpPr>
          <p:nvPr>
            <p:ph sz="quarter" idx="15"/>
          </p:nvPr>
        </p:nvSpPr>
        <p:spPr>
          <a:xfrm>
            <a:off x="838199" y="2355850"/>
            <a:ext cx="7772400" cy="3785616"/>
          </a:xfrm>
        </p:spPr>
        <p:txBody>
          <a:bodyPr/>
          <a:lstStyle/>
          <a:p>
            <a:pPr lvl="0"/>
            <a:endParaRPr lang="en-US"/>
          </a:p>
        </p:txBody>
      </p:sp>
    </p:spTree>
    <p:extLst>
      <p:ext uri="{BB962C8B-B14F-4D97-AF65-F5344CB8AC3E}">
        <p14:creationId xmlns:p14="http://schemas.microsoft.com/office/powerpoint/2010/main" val="3800622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7334" y="1363771"/>
            <a:ext cx="8819534" cy="878139"/>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3" y="2408622"/>
            <a:ext cx="8819535"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31EB2A97-634C-ECF1-56BA-62D5E99B32BC}"/>
              </a:ext>
            </a:extLst>
          </p:cNvPr>
          <p:cNvSpPr>
            <a:spLocks noGrp="1"/>
          </p:cNvSpPr>
          <p:nvPr>
            <p:ph type="sldNum" sz="quarter" idx="4"/>
          </p:nvPr>
        </p:nvSpPr>
        <p:spPr>
          <a:xfrm>
            <a:off x="11376952" y="6433917"/>
            <a:ext cx="683339" cy="365125"/>
          </a:xfrm>
          <a:prstGeom prst="rect">
            <a:avLst/>
          </a:prstGeom>
        </p:spPr>
        <p:txBody>
          <a:bodyPr/>
          <a:lstStyle>
            <a:lvl1pPr>
              <a:defRPr sz="1050">
                <a:solidFill>
                  <a:schemeClr val="accent1"/>
                </a:solidFill>
                <a:latin typeface="Aptos" panose="020B0004020202020204" pitchFamily="34" charset="0"/>
              </a:defRPr>
            </a:lvl1pPr>
          </a:lstStyle>
          <a:p>
            <a:fld id="{14680F30-EE37-43B7-B48D-DA137D7A7841}" type="slidenum">
              <a:rPr lang="en-US" smtClean="0"/>
              <a:pPr/>
              <a:t>‹#›</a:t>
            </a:fld>
            <a:endParaRPr lang="en-US"/>
          </a:p>
        </p:txBody>
      </p:sp>
    </p:spTree>
    <p:extLst>
      <p:ext uri="{BB962C8B-B14F-4D97-AF65-F5344CB8AC3E}">
        <p14:creationId xmlns:p14="http://schemas.microsoft.com/office/powerpoint/2010/main" val="11014404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200" b="1" kern="1200">
          <a:solidFill>
            <a:srgbClr val="AEC876"/>
          </a:solidFill>
          <a:latin typeface="Aptos" panose="020B0004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400" kern="1200">
          <a:solidFill>
            <a:schemeClr val="tx1">
              <a:lumMod val="75000"/>
              <a:lumOff val="25000"/>
            </a:schemeClr>
          </a:solidFill>
          <a:latin typeface="Aptos" panose="020B0004020202020204" pitchFamily="34"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tx1">
              <a:lumMod val="75000"/>
              <a:lumOff val="25000"/>
            </a:schemeClr>
          </a:solidFill>
          <a:latin typeface="Aptos" panose="020B0004020202020204" pitchFamily="34"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ptos" panose="020B0004020202020204" pitchFamily="34"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ptos" panose="020B0004020202020204" pitchFamily="34"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ptos" panose="020B0004020202020204" pitchFamily="34"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akefieldresearch.com/" TargetMode="External"/><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0386C-5628-9B32-D968-E9462820CAA3}"/>
              </a:ext>
            </a:extLst>
          </p:cNvPr>
          <p:cNvSpPr>
            <a:spLocks noGrp="1"/>
          </p:cNvSpPr>
          <p:nvPr>
            <p:ph type="ctrTitle"/>
          </p:nvPr>
        </p:nvSpPr>
        <p:spPr>
          <a:xfrm>
            <a:off x="677332" y="1816768"/>
            <a:ext cx="8596671" cy="2234068"/>
          </a:xfrm>
        </p:spPr>
        <p:txBody>
          <a:bodyPr/>
          <a:lstStyle/>
          <a:p>
            <a:pPr algn="l"/>
            <a:r>
              <a:rPr lang="en-US" sz="2800" dirty="0"/>
              <a:t>Building Financial Futures:</a:t>
            </a:r>
            <a:br>
              <a:rPr lang="en-US" sz="2800" dirty="0"/>
            </a:br>
            <a:r>
              <a:rPr lang="en-US" sz="2800" b="0" dirty="0"/>
              <a:t>Parents’ Perspectives on Youth Financial Education</a:t>
            </a:r>
          </a:p>
        </p:txBody>
      </p:sp>
      <p:sp>
        <p:nvSpPr>
          <p:cNvPr id="3" name="Subtitle 2">
            <a:extLst>
              <a:ext uri="{FF2B5EF4-FFF2-40B4-BE49-F238E27FC236}">
                <a16:creationId xmlns:a16="http://schemas.microsoft.com/office/drawing/2014/main" id="{23A6B81D-A524-47EC-2622-041D6BE3518A}"/>
              </a:ext>
            </a:extLst>
          </p:cNvPr>
          <p:cNvSpPr>
            <a:spLocks noGrp="1"/>
          </p:cNvSpPr>
          <p:nvPr>
            <p:ph type="subTitle" idx="1"/>
          </p:nvPr>
        </p:nvSpPr>
        <p:spPr>
          <a:xfrm>
            <a:off x="677332" y="4050836"/>
            <a:ext cx="7766936" cy="1096899"/>
          </a:xfrm>
        </p:spPr>
        <p:txBody>
          <a:bodyPr/>
          <a:lstStyle/>
          <a:p>
            <a:pPr algn="l"/>
            <a:r>
              <a:rPr lang="en-US" dirty="0">
                <a:solidFill>
                  <a:schemeClr val="tx2"/>
                </a:solidFill>
              </a:rPr>
              <a:t>Research from the SIFMA Foundation</a:t>
            </a:r>
          </a:p>
          <a:p>
            <a:pPr algn="l"/>
            <a:r>
              <a:rPr lang="en-US" b="1" dirty="0">
                <a:solidFill>
                  <a:schemeClr val="tx2"/>
                </a:solidFill>
              </a:rPr>
              <a:t>October 2024</a:t>
            </a:r>
          </a:p>
        </p:txBody>
      </p:sp>
      <p:pic>
        <p:nvPicPr>
          <p:cNvPr id="4" name="Picture 3" descr="A black background with white text&#10;&#10;Description automatically generated">
            <a:extLst>
              <a:ext uri="{FF2B5EF4-FFF2-40B4-BE49-F238E27FC236}">
                <a16:creationId xmlns:a16="http://schemas.microsoft.com/office/drawing/2014/main" id="{F275C106-6F28-2B0E-1C60-81234549E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2" y="238078"/>
            <a:ext cx="3367699" cy="958981"/>
          </a:xfrm>
          <a:prstGeom prst="rect">
            <a:avLst/>
          </a:prstGeom>
        </p:spPr>
      </p:pic>
      <p:pic>
        <p:nvPicPr>
          <p:cNvPr id="5" name="Picture 4">
            <a:extLst>
              <a:ext uri="{FF2B5EF4-FFF2-40B4-BE49-F238E27FC236}">
                <a16:creationId xmlns:a16="http://schemas.microsoft.com/office/drawing/2014/main" id="{7DC829BB-1161-A13E-DD90-34065EF74FE0}"/>
              </a:ext>
            </a:extLst>
          </p:cNvPr>
          <p:cNvPicPr>
            <a:picLocks noChangeAspect="1"/>
          </p:cNvPicPr>
          <p:nvPr/>
        </p:nvPicPr>
        <p:blipFill>
          <a:blip r:embed="rId3"/>
          <a:srcRect l="28507"/>
          <a:stretch/>
        </p:blipFill>
        <p:spPr>
          <a:xfrm>
            <a:off x="677332" y="5991177"/>
            <a:ext cx="6759146" cy="866823"/>
          </a:xfrm>
          <a:prstGeom prst="rect">
            <a:avLst/>
          </a:prstGeom>
        </p:spPr>
      </p:pic>
    </p:spTree>
    <p:extLst>
      <p:ext uri="{BB962C8B-B14F-4D97-AF65-F5344CB8AC3E}">
        <p14:creationId xmlns:p14="http://schemas.microsoft.com/office/powerpoint/2010/main" val="2391273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42830-C386-8F80-F47B-E82370CF4741}"/>
              </a:ext>
            </a:extLst>
          </p:cNvPr>
          <p:cNvSpPr>
            <a:spLocks noGrp="1"/>
          </p:cNvSpPr>
          <p:nvPr>
            <p:ph type="title"/>
          </p:nvPr>
        </p:nvSpPr>
        <p:spPr/>
        <p:txBody>
          <a:bodyPr/>
          <a:lstStyle/>
          <a:p>
            <a:r>
              <a:rPr lang="en-US" dirty="0"/>
              <a:t>About </a:t>
            </a:r>
            <a:r>
              <a:rPr lang="en-US"/>
              <a:t>the survey</a:t>
            </a:r>
            <a:endParaRPr lang="en-US" dirty="0"/>
          </a:p>
        </p:txBody>
      </p:sp>
      <p:sp>
        <p:nvSpPr>
          <p:cNvPr id="10" name="Content Placeholder 2">
            <a:extLst>
              <a:ext uri="{FF2B5EF4-FFF2-40B4-BE49-F238E27FC236}">
                <a16:creationId xmlns:a16="http://schemas.microsoft.com/office/drawing/2014/main" id="{88C2D9FC-A830-C439-1330-5D28BFB12572}"/>
              </a:ext>
            </a:extLst>
          </p:cNvPr>
          <p:cNvSpPr txBox="1">
            <a:spLocks/>
          </p:cNvSpPr>
          <p:nvPr/>
        </p:nvSpPr>
        <p:spPr>
          <a:xfrm>
            <a:off x="7271657" y="1396251"/>
            <a:ext cx="4354286" cy="5096624"/>
          </a:xfrm>
          <a:prstGeom prst="rect">
            <a:avLst/>
          </a:prstGeom>
          <a:solidFill>
            <a:schemeClr val="accent1">
              <a:lumMod val="60000"/>
              <a:lumOff val="40000"/>
            </a:schemeClr>
          </a:solidFill>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400" kern="1200">
                <a:solidFill>
                  <a:schemeClr val="tx1">
                    <a:lumMod val="75000"/>
                    <a:lumOff val="25000"/>
                  </a:schemeClr>
                </a:solidFill>
                <a:latin typeface="Aptos" panose="020B0004020202020204" pitchFamily="34"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tx1">
                    <a:lumMod val="75000"/>
                    <a:lumOff val="25000"/>
                  </a:schemeClr>
                </a:solidFill>
                <a:latin typeface="Aptos" panose="020B0004020202020204" pitchFamily="34"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ptos" panose="020B0004020202020204" pitchFamily="34"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ptos" panose="020B0004020202020204" pitchFamily="34"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ptos" panose="020B0004020202020204" pitchFamily="34"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kumimoji="0" lang="en-US" sz="1800" b="1" i="0" u="none" strike="noStrike" kern="1200" cap="none" spc="0" normalizeH="0" baseline="0" noProof="0" dirty="0">
                <a:ln>
                  <a:noFill/>
                </a:ln>
                <a:solidFill>
                  <a:prstClr val="black">
                    <a:lumMod val="75000"/>
                    <a:lumOff val="25000"/>
                  </a:prstClr>
                </a:solidFill>
                <a:effectLst/>
                <a:uLnTx/>
                <a:uFillTx/>
                <a:latin typeface="Aptos" panose="020B0004020202020204" pitchFamily="34" charset="0"/>
                <a:ea typeface="+mn-ea"/>
                <a:cs typeface="+mn-cs"/>
              </a:rPr>
              <a:t>Methodology</a:t>
            </a:r>
            <a:endParaRPr lang="en-US" sz="1600" dirty="0">
              <a:solidFill>
                <a:schemeClr val="tx2"/>
              </a:solidFill>
            </a:endParaRPr>
          </a:p>
          <a:p>
            <a:pPr marL="0" indent="0">
              <a:buFont typeface="Wingdings 3" charset="2"/>
              <a:buNone/>
            </a:pPr>
            <a:r>
              <a:rPr lang="en-US" sz="1600" dirty="0">
                <a:solidFill>
                  <a:schemeClr val="tx2"/>
                </a:solidFill>
              </a:rPr>
              <a:t>The SIFMA Foundation’s Building Financial Futures Survey was conducted by </a:t>
            </a:r>
            <a:r>
              <a:rPr lang="en-US" sz="1600" dirty="0">
                <a:solidFill>
                  <a:srgbClr val="0070C0"/>
                </a:solidFill>
                <a:hlinkClick r:id="rId3">
                  <a:extLst>
                    <a:ext uri="{A12FA001-AC4F-418D-AE19-62706E023703}">
                      <ahyp:hlinkClr xmlns:ahyp="http://schemas.microsoft.com/office/drawing/2018/hyperlinkcolor" val="tx"/>
                    </a:ext>
                  </a:extLst>
                </a:hlinkClick>
              </a:rPr>
              <a:t>Wakefield Research</a:t>
            </a:r>
            <a:r>
              <a:rPr lang="en-US" sz="1600" dirty="0">
                <a:solidFill>
                  <a:schemeClr val="tx2"/>
                </a:solidFill>
              </a:rPr>
              <a:t> among 1,000 nationally representative U.S. parents of kids in grades K-12, between September 23rd and September 30th, 2024, using an email invitation and an online survey. Data has been weighted. </a:t>
            </a:r>
          </a:p>
          <a:p>
            <a:pPr marL="0" indent="0">
              <a:buFont typeface="Wingdings 3" charset="2"/>
              <a:buNone/>
            </a:pPr>
            <a:r>
              <a:rPr lang="en-US" sz="1600" dirty="0">
                <a:solidFill>
                  <a:schemeClr val="tx2"/>
                </a:solidFill>
              </a:rPr>
              <a:t>Results of any sample are subject to sampling variation. The magnitude of the variation is measurable and is affected by the number of interviews and the level of the percentages expressing the results. For the interviews conducted in this particular study, the chances are 95 in 100 that a survey result does not vary, plus or minus, by more than 3.1 percentage points from the result that would be obtained if interviews had been conducted with all persons in the universe represented by the sample. </a:t>
            </a:r>
          </a:p>
        </p:txBody>
      </p:sp>
      <p:sp>
        <p:nvSpPr>
          <p:cNvPr id="11" name="Text Placeholder 2">
            <a:extLst>
              <a:ext uri="{FF2B5EF4-FFF2-40B4-BE49-F238E27FC236}">
                <a16:creationId xmlns:a16="http://schemas.microsoft.com/office/drawing/2014/main" id="{B1F77EC4-85BC-E51D-2A21-5A9446770506}"/>
              </a:ext>
            </a:extLst>
          </p:cNvPr>
          <p:cNvSpPr>
            <a:spLocks noGrp="1"/>
          </p:cNvSpPr>
          <p:nvPr>
            <p:ph type="body" sz="quarter" idx="13"/>
          </p:nvPr>
        </p:nvSpPr>
        <p:spPr>
          <a:xfrm>
            <a:off x="838200" y="1420902"/>
            <a:ext cx="6030686" cy="4511812"/>
          </a:xfrm>
        </p:spPr>
        <p:txBody>
          <a:bodyPr anchor="t">
            <a:noAutofit/>
          </a:bodyPr>
          <a:lstStyle/>
          <a:p>
            <a:r>
              <a:rPr lang="en-US" dirty="0"/>
              <a:t>The SIFMA Foundation is a leading non-profit focused on financial education and preparing underserved youth for wealth-building opportunities. </a:t>
            </a:r>
          </a:p>
          <a:p>
            <a:r>
              <a:rPr lang="en-US" dirty="0"/>
              <a:t>We developed the “Building Financial Futures” survey to better understand and amplify the perspectives of parents of K-12 students regarding the importance of financial education in their children’s schools. We believe the insights they offered are critical to shaping our own financial education programs offered by the SIFMA Foundation, and may inspire educators and school administrators around the country to think about how they can incorporate financial education into their own classrooms. </a:t>
            </a:r>
          </a:p>
          <a:p>
            <a:r>
              <a:rPr lang="en-US" dirty="0"/>
              <a:t>We invite you to review the results of this survey and hope you will join us on our mission closing the opportunity gap by fostering greater knowledge of the financial markets for young people of all backgrounds. </a:t>
            </a:r>
          </a:p>
        </p:txBody>
      </p:sp>
      <p:sp>
        <p:nvSpPr>
          <p:cNvPr id="3" name="Slide Number Placeholder 2">
            <a:extLst>
              <a:ext uri="{FF2B5EF4-FFF2-40B4-BE49-F238E27FC236}">
                <a16:creationId xmlns:a16="http://schemas.microsoft.com/office/drawing/2014/main" id="{058CC98D-897A-A676-778E-D3EB3391DAD1}"/>
              </a:ext>
            </a:extLst>
          </p:cNvPr>
          <p:cNvSpPr>
            <a:spLocks noGrp="1"/>
          </p:cNvSpPr>
          <p:nvPr>
            <p:ph type="sldNum" sz="quarter" idx="12"/>
          </p:nvPr>
        </p:nvSpPr>
        <p:spPr/>
        <p:txBody>
          <a:bodyPr/>
          <a:lstStyle/>
          <a:p>
            <a:fld id="{14680F30-EE37-43B7-B48D-DA137D7A7841}" type="slidenum">
              <a:rPr lang="en-US" smtClean="0"/>
              <a:t>2</a:t>
            </a:fld>
            <a:endParaRPr lang="en-US"/>
          </a:p>
        </p:txBody>
      </p:sp>
    </p:spTree>
    <p:extLst>
      <p:ext uri="{BB962C8B-B14F-4D97-AF65-F5344CB8AC3E}">
        <p14:creationId xmlns:p14="http://schemas.microsoft.com/office/powerpoint/2010/main" val="3562677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42830-C386-8F80-F47B-E82370CF4741}"/>
              </a:ext>
            </a:extLst>
          </p:cNvPr>
          <p:cNvSpPr>
            <a:spLocks noGrp="1"/>
          </p:cNvSpPr>
          <p:nvPr>
            <p:ph type="title"/>
          </p:nvPr>
        </p:nvSpPr>
        <p:spPr/>
        <p:txBody>
          <a:bodyPr/>
          <a:lstStyle/>
          <a:p>
            <a:r>
              <a:rPr lang="en-US" dirty="0"/>
              <a:t>Nearly all K-12 parents (92%) agree it’s critical that their child learns to invest.</a:t>
            </a:r>
          </a:p>
        </p:txBody>
      </p:sp>
      <p:sp>
        <p:nvSpPr>
          <p:cNvPr id="3" name="Text Placeholder 2">
            <a:extLst>
              <a:ext uri="{FF2B5EF4-FFF2-40B4-BE49-F238E27FC236}">
                <a16:creationId xmlns:a16="http://schemas.microsoft.com/office/drawing/2014/main" id="{4177650C-35C6-2209-35E5-12C6F73DCEE5}"/>
              </a:ext>
            </a:extLst>
          </p:cNvPr>
          <p:cNvSpPr>
            <a:spLocks noGrp="1"/>
          </p:cNvSpPr>
          <p:nvPr>
            <p:ph type="body" sz="quarter" idx="13"/>
          </p:nvPr>
        </p:nvSpPr>
        <p:spPr/>
        <p:txBody>
          <a:bodyPr>
            <a:normAutofit lnSpcReduction="10000"/>
          </a:bodyPr>
          <a:lstStyle/>
          <a:p>
            <a:r>
              <a:rPr lang="en-US" b="1" dirty="0"/>
              <a:t>Question</a:t>
            </a:r>
            <a:r>
              <a:rPr lang="en-US" dirty="0"/>
              <a:t>: How strongly do you agree or disagree with the statement below? It’s critical that my child(ren) learn how to invest so they can prepare for their financial future. </a:t>
            </a:r>
          </a:p>
        </p:txBody>
      </p:sp>
      <p:sp>
        <p:nvSpPr>
          <p:cNvPr id="4" name="Text Placeholder 3">
            <a:extLst>
              <a:ext uri="{FF2B5EF4-FFF2-40B4-BE49-F238E27FC236}">
                <a16:creationId xmlns:a16="http://schemas.microsoft.com/office/drawing/2014/main" id="{E9244A08-B5D4-706F-4253-CF54F0699A99}"/>
              </a:ext>
            </a:extLst>
          </p:cNvPr>
          <p:cNvSpPr>
            <a:spLocks noGrp="1"/>
          </p:cNvSpPr>
          <p:nvPr>
            <p:ph type="body" sz="quarter" idx="14"/>
          </p:nvPr>
        </p:nvSpPr>
        <p:spPr/>
        <p:txBody>
          <a:bodyPr>
            <a:normAutofit/>
          </a:bodyPr>
          <a:lstStyle/>
          <a:p>
            <a:r>
              <a:rPr lang="en-US" sz="1400" dirty="0"/>
              <a:t>More than 9 in 10 parents (92%) believe it is critical that their</a:t>
            </a:r>
            <a:r>
              <a:rPr lang="en-US" dirty="0"/>
              <a:t> </a:t>
            </a:r>
            <a:r>
              <a:rPr lang="en-US" sz="1400" dirty="0"/>
              <a:t>children learn how to invest to prepare for their financial future, including 58% who agree strongly with this statement.</a:t>
            </a:r>
          </a:p>
        </p:txBody>
      </p:sp>
      <p:graphicFrame>
        <p:nvGraphicFramePr>
          <p:cNvPr id="7" name="ChartObject" descr="d20f2302-b3f5-4dd9-8358-b1fd014a39e8">
            <a:extLst>
              <a:ext uri="{FF2B5EF4-FFF2-40B4-BE49-F238E27FC236}">
                <a16:creationId xmlns:a16="http://schemas.microsoft.com/office/drawing/2014/main" id="{8D217D47-6576-6F84-D870-44392E5CC0CB}"/>
              </a:ext>
            </a:extLst>
          </p:cNvPr>
          <p:cNvGraphicFramePr/>
          <p:nvPr>
            <p:extLst>
              <p:ext uri="{D42A27DB-BD31-4B8C-83A1-F6EECF244321}">
                <p14:modId xmlns:p14="http://schemas.microsoft.com/office/powerpoint/2010/main" val="2229235271"/>
              </p:ext>
            </p:extLst>
          </p:nvPr>
        </p:nvGraphicFramePr>
        <p:xfrm>
          <a:off x="838200" y="2228656"/>
          <a:ext cx="7772400" cy="3787133"/>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4DC0FC87-B512-C26A-885E-9C18D20536FA}"/>
              </a:ext>
            </a:extLst>
          </p:cNvPr>
          <p:cNvSpPr>
            <a:spLocks noGrp="1"/>
          </p:cNvSpPr>
          <p:nvPr>
            <p:ph type="sldNum" sz="quarter" idx="12"/>
          </p:nvPr>
        </p:nvSpPr>
        <p:spPr/>
        <p:txBody>
          <a:bodyPr/>
          <a:lstStyle/>
          <a:p>
            <a:fld id="{14680F30-EE37-43B7-B48D-DA137D7A7841}" type="slidenum">
              <a:rPr lang="en-US" smtClean="0"/>
              <a:t>3</a:t>
            </a:fld>
            <a:endParaRPr lang="en-US"/>
          </a:p>
        </p:txBody>
      </p:sp>
    </p:spTree>
    <p:extLst>
      <p:ext uri="{BB962C8B-B14F-4D97-AF65-F5344CB8AC3E}">
        <p14:creationId xmlns:p14="http://schemas.microsoft.com/office/powerpoint/2010/main" val="4049008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FE364-3543-201B-A39E-02369AD55166}"/>
              </a:ext>
            </a:extLst>
          </p:cNvPr>
          <p:cNvSpPr>
            <a:spLocks noGrp="1"/>
          </p:cNvSpPr>
          <p:nvPr>
            <p:ph type="title"/>
          </p:nvPr>
        </p:nvSpPr>
        <p:spPr/>
        <p:txBody>
          <a:bodyPr/>
          <a:lstStyle/>
          <a:p>
            <a:r>
              <a:rPr lang="en-US" dirty="0"/>
              <a:t>However, 78% of parents are not completely confident in their abilities to teach their children how to invest. </a:t>
            </a:r>
          </a:p>
        </p:txBody>
      </p:sp>
      <p:sp>
        <p:nvSpPr>
          <p:cNvPr id="3" name="Text Placeholder 2">
            <a:extLst>
              <a:ext uri="{FF2B5EF4-FFF2-40B4-BE49-F238E27FC236}">
                <a16:creationId xmlns:a16="http://schemas.microsoft.com/office/drawing/2014/main" id="{8C2516E5-DEDE-A4ED-4991-7D2B2D58021B}"/>
              </a:ext>
            </a:extLst>
          </p:cNvPr>
          <p:cNvSpPr>
            <a:spLocks noGrp="1"/>
          </p:cNvSpPr>
          <p:nvPr>
            <p:ph type="body" sz="quarter" idx="13"/>
          </p:nvPr>
        </p:nvSpPr>
        <p:spPr/>
        <p:txBody>
          <a:bodyPr anchor="ctr">
            <a:normAutofit/>
          </a:bodyPr>
          <a:lstStyle/>
          <a:p>
            <a:r>
              <a:rPr lang="en-US" b="1"/>
              <a:t>Question</a:t>
            </a:r>
            <a:r>
              <a:rPr lang="en-US"/>
              <a:t>: How confident are you in your ability to teach your child(ren) about investing basics at home?</a:t>
            </a:r>
          </a:p>
        </p:txBody>
      </p:sp>
      <p:sp>
        <p:nvSpPr>
          <p:cNvPr id="4" name="Text Placeholder 3">
            <a:extLst>
              <a:ext uri="{FF2B5EF4-FFF2-40B4-BE49-F238E27FC236}">
                <a16:creationId xmlns:a16="http://schemas.microsoft.com/office/drawing/2014/main" id="{623EC2FA-4E7C-6BD2-7103-290EBD7B9D63}"/>
              </a:ext>
            </a:extLst>
          </p:cNvPr>
          <p:cNvSpPr>
            <a:spLocks noGrp="1"/>
          </p:cNvSpPr>
          <p:nvPr>
            <p:ph type="body" sz="quarter" idx="14"/>
          </p:nvPr>
        </p:nvSpPr>
        <p:spPr/>
        <p:txBody>
          <a:bodyPr/>
          <a:lstStyle/>
          <a:p>
            <a:r>
              <a:rPr lang="en-US" dirty="0"/>
              <a:t>Nearly 4 in 5 parents (78%) aren’t completely confident in their ability to teach their children about the basics of investing at home, demonstrating the need for children to have access to this information from another source.</a:t>
            </a:r>
          </a:p>
          <a:p>
            <a:endParaRPr lang="en-US" dirty="0"/>
          </a:p>
        </p:txBody>
      </p:sp>
      <p:graphicFrame>
        <p:nvGraphicFramePr>
          <p:cNvPr id="5" name="ChartObject" descr="2ab8c06e-1bbe-48a4-a427-b1fd014a39ed">
            <a:extLst>
              <a:ext uri="{FF2B5EF4-FFF2-40B4-BE49-F238E27FC236}">
                <a16:creationId xmlns:a16="http://schemas.microsoft.com/office/drawing/2014/main" id="{54E12DA2-F769-DFFB-B7F1-C88F33D802D1}"/>
              </a:ext>
            </a:extLst>
          </p:cNvPr>
          <p:cNvGraphicFramePr/>
          <p:nvPr>
            <p:extLst>
              <p:ext uri="{D42A27DB-BD31-4B8C-83A1-F6EECF244321}">
                <p14:modId xmlns:p14="http://schemas.microsoft.com/office/powerpoint/2010/main" val="2042076407"/>
              </p:ext>
            </p:extLst>
          </p:nvPr>
        </p:nvGraphicFramePr>
        <p:xfrm>
          <a:off x="838200" y="2228656"/>
          <a:ext cx="7772400" cy="3785616"/>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a:extLst>
              <a:ext uri="{FF2B5EF4-FFF2-40B4-BE49-F238E27FC236}">
                <a16:creationId xmlns:a16="http://schemas.microsoft.com/office/drawing/2014/main" id="{A86FBBF9-16D1-CB61-FA67-AFC61D4DE4AC}"/>
              </a:ext>
            </a:extLst>
          </p:cNvPr>
          <p:cNvSpPr>
            <a:spLocks noGrp="1"/>
          </p:cNvSpPr>
          <p:nvPr>
            <p:ph type="sldNum" sz="quarter" idx="12"/>
          </p:nvPr>
        </p:nvSpPr>
        <p:spPr/>
        <p:txBody>
          <a:bodyPr/>
          <a:lstStyle/>
          <a:p>
            <a:fld id="{14680F30-EE37-43B7-B48D-DA137D7A7841}" type="slidenum">
              <a:rPr lang="en-US" smtClean="0"/>
              <a:t>4</a:t>
            </a:fld>
            <a:endParaRPr lang="en-US"/>
          </a:p>
        </p:txBody>
      </p:sp>
    </p:spTree>
    <p:extLst>
      <p:ext uri="{BB962C8B-B14F-4D97-AF65-F5344CB8AC3E}">
        <p14:creationId xmlns:p14="http://schemas.microsoft.com/office/powerpoint/2010/main" val="1540625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3BF22-C1D6-C025-1B6E-FFD838639741}"/>
              </a:ext>
            </a:extLst>
          </p:cNvPr>
          <p:cNvSpPr>
            <a:spLocks noGrp="1"/>
          </p:cNvSpPr>
          <p:nvPr>
            <p:ph type="title"/>
          </p:nvPr>
        </p:nvSpPr>
        <p:spPr/>
        <p:txBody>
          <a:bodyPr/>
          <a:lstStyle/>
          <a:p>
            <a:r>
              <a:rPr lang="en-US" dirty="0"/>
              <a:t>Women are notably less confident in their ability to teach their children about investing basics.</a:t>
            </a:r>
          </a:p>
        </p:txBody>
      </p:sp>
      <p:sp>
        <p:nvSpPr>
          <p:cNvPr id="3" name="Text Placeholder 2">
            <a:extLst>
              <a:ext uri="{FF2B5EF4-FFF2-40B4-BE49-F238E27FC236}">
                <a16:creationId xmlns:a16="http://schemas.microsoft.com/office/drawing/2014/main" id="{7E541272-B572-68BC-9B17-5CEC9CD8D4B6}"/>
              </a:ext>
            </a:extLst>
          </p:cNvPr>
          <p:cNvSpPr>
            <a:spLocks noGrp="1"/>
          </p:cNvSpPr>
          <p:nvPr>
            <p:ph type="body" sz="quarter" idx="13"/>
          </p:nvPr>
        </p:nvSpPr>
        <p:spPr/>
        <p:txBody>
          <a:bodyPr/>
          <a:lstStyle/>
          <a:p>
            <a:r>
              <a:rPr lang="en-US" b="1"/>
              <a:t>Question: </a:t>
            </a:r>
            <a:r>
              <a:rPr lang="en-US"/>
              <a:t>How confident are you in your ability to teach your child(ren) about investing basics at home? </a:t>
            </a:r>
          </a:p>
        </p:txBody>
      </p:sp>
      <p:sp>
        <p:nvSpPr>
          <p:cNvPr id="4" name="Text Placeholder 3">
            <a:extLst>
              <a:ext uri="{FF2B5EF4-FFF2-40B4-BE49-F238E27FC236}">
                <a16:creationId xmlns:a16="http://schemas.microsoft.com/office/drawing/2014/main" id="{85860412-5DC7-04CF-6DDC-39682B992211}"/>
              </a:ext>
            </a:extLst>
          </p:cNvPr>
          <p:cNvSpPr>
            <a:spLocks noGrp="1"/>
          </p:cNvSpPr>
          <p:nvPr>
            <p:ph type="body" sz="quarter" idx="14"/>
          </p:nvPr>
        </p:nvSpPr>
        <p:spPr/>
        <p:txBody>
          <a:bodyPr/>
          <a:lstStyle/>
          <a:p>
            <a:r>
              <a:rPr lang="en-US"/>
              <a:t>More than 4 in 5 moms (83%) aren’t completely confident in their ability to teach their children the basics of investing at home, including more than a quarter (28%) who are not too / not at all confident in their ability to do this.</a:t>
            </a:r>
          </a:p>
        </p:txBody>
      </p:sp>
      <p:graphicFrame>
        <p:nvGraphicFramePr>
          <p:cNvPr id="6" name="ChartObject" descr="d89d2e85-a7a1-43dc-868b-b1fd0149d06d">
            <a:extLst>
              <a:ext uri="{FF2B5EF4-FFF2-40B4-BE49-F238E27FC236}">
                <a16:creationId xmlns:a16="http://schemas.microsoft.com/office/drawing/2014/main" id="{8C2D9A95-410C-0292-8400-BD1FDEA07E98}"/>
              </a:ext>
            </a:extLst>
          </p:cNvPr>
          <p:cNvGraphicFramePr>
            <a:graphicFrameLocks noGrp="1"/>
          </p:cNvGraphicFramePr>
          <p:nvPr>
            <p:ph sz="quarter" idx="15"/>
            <p:extLst>
              <p:ext uri="{D42A27DB-BD31-4B8C-83A1-F6EECF244321}">
                <p14:modId xmlns:p14="http://schemas.microsoft.com/office/powerpoint/2010/main" val="2563369743"/>
              </p:ext>
            </p:extLst>
          </p:nvPr>
        </p:nvGraphicFramePr>
        <p:xfrm>
          <a:off x="838200" y="2228656"/>
          <a:ext cx="7637463" cy="386715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0D49294A-A433-47E5-8945-815B9D7A30FD}"/>
              </a:ext>
            </a:extLst>
          </p:cNvPr>
          <p:cNvSpPr>
            <a:spLocks noGrp="1"/>
          </p:cNvSpPr>
          <p:nvPr>
            <p:ph type="sldNum" sz="quarter" idx="12"/>
          </p:nvPr>
        </p:nvSpPr>
        <p:spPr/>
        <p:txBody>
          <a:bodyPr/>
          <a:lstStyle/>
          <a:p>
            <a:fld id="{14680F30-EE37-43B7-B48D-DA137D7A7841}" type="slidenum">
              <a:rPr lang="en-US" smtClean="0"/>
              <a:t>5</a:t>
            </a:fld>
            <a:endParaRPr lang="en-US"/>
          </a:p>
        </p:txBody>
      </p:sp>
    </p:spTree>
    <p:extLst>
      <p:ext uri="{BB962C8B-B14F-4D97-AF65-F5344CB8AC3E}">
        <p14:creationId xmlns:p14="http://schemas.microsoft.com/office/powerpoint/2010/main" val="280715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4FD04-A005-039C-2047-63A480E72EC8}"/>
              </a:ext>
            </a:extLst>
          </p:cNvPr>
          <p:cNvSpPr>
            <a:spLocks noGrp="1"/>
          </p:cNvSpPr>
          <p:nvPr>
            <p:ph type="title"/>
          </p:nvPr>
        </p:nvSpPr>
        <p:spPr>
          <a:xfrm>
            <a:off x="838200" y="365125"/>
            <a:ext cx="10896600" cy="1201543"/>
          </a:xfrm>
        </p:spPr>
        <p:txBody>
          <a:bodyPr>
            <a:noAutofit/>
          </a:bodyPr>
          <a:lstStyle/>
          <a:p>
            <a:r>
              <a:rPr lang="en-US" dirty="0"/>
              <a:t>Parents aren’t confident because most of them aren’t experienced enough with investing to teach their children about it.</a:t>
            </a:r>
          </a:p>
        </p:txBody>
      </p:sp>
      <p:sp>
        <p:nvSpPr>
          <p:cNvPr id="3" name="Text Placeholder 2">
            <a:extLst>
              <a:ext uri="{FF2B5EF4-FFF2-40B4-BE49-F238E27FC236}">
                <a16:creationId xmlns:a16="http://schemas.microsoft.com/office/drawing/2014/main" id="{78B06A70-6469-BC53-0BF6-9305B176C5CD}"/>
              </a:ext>
            </a:extLst>
          </p:cNvPr>
          <p:cNvSpPr>
            <a:spLocks noGrp="1"/>
          </p:cNvSpPr>
          <p:nvPr>
            <p:ph type="body" sz="quarter" idx="13"/>
          </p:nvPr>
        </p:nvSpPr>
        <p:spPr/>
        <p:txBody>
          <a:bodyPr>
            <a:normAutofit lnSpcReduction="10000"/>
          </a:bodyPr>
          <a:lstStyle/>
          <a:p>
            <a:r>
              <a:rPr lang="en-US" b="1" dirty="0"/>
              <a:t>Question:</a:t>
            </a:r>
            <a:r>
              <a:rPr lang="en-US" dirty="0"/>
              <a:t> How would you describe your experience with investing to build long-term wealth? For example, investing in stocks, bonds, real estate.</a:t>
            </a:r>
          </a:p>
        </p:txBody>
      </p:sp>
      <p:sp>
        <p:nvSpPr>
          <p:cNvPr id="4" name="Text Placeholder 3">
            <a:extLst>
              <a:ext uri="{FF2B5EF4-FFF2-40B4-BE49-F238E27FC236}">
                <a16:creationId xmlns:a16="http://schemas.microsoft.com/office/drawing/2014/main" id="{1EEDF32D-1F47-5069-D3F6-80C07FEEF8AF}"/>
              </a:ext>
            </a:extLst>
          </p:cNvPr>
          <p:cNvSpPr>
            <a:spLocks noGrp="1"/>
          </p:cNvSpPr>
          <p:nvPr>
            <p:ph type="body" sz="quarter" idx="14"/>
          </p:nvPr>
        </p:nvSpPr>
        <p:spPr/>
        <p:txBody>
          <a:bodyPr>
            <a:normAutofit/>
          </a:bodyPr>
          <a:lstStyle/>
          <a:p>
            <a:r>
              <a:rPr lang="en-US" dirty="0"/>
              <a:t>Few parents of K-12 students  have personal experience to draw on in teaching their children about the basics of investing. </a:t>
            </a:r>
          </a:p>
          <a:p>
            <a:r>
              <a:rPr lang="en-US" dirty="0"/>
              <a:t>More than a quarter (29%) don’t have enough money or know-how  to invest at all, while others have investments but don’t have the experience of actively managing them (28%) or have dabbled in investing but feel they don’t really know what they’re doing (14%).</a:t>
            </a:r>
          </a:p>
        </p:txBody>
      </p:sp>
      <p:graphicFrame>
        <p:nvGraphicFramePr>
          <p:cNvPr id="6" name="ChartObject" descr="899593df-00c4-43c7-baed-b1fd014a39da">
            <a:extLst>
              <a:ext uri="{FF2B5EF4-FFF2-40B4-BE49-F238E27FC236}">
                <a16:creationId xmlns:a16="http://schemas.microsoft.com/office/drawing/2014/main" id="{D8977912-D4F8-B80E-BB87-66C301652B9C}"/>
              </a:ext>
            </a:extLst>
          </p:cNvPr>
          <p:cNvGraphicFramePr/>
          <p:nvPr>
            <p:extLst>
              <p:ext uri="{D42A27DB-BD31-4B8C-83A1-F6EECF244321}">
                <p14:modId xmlns:p14="http://schemas.microsoft.com/office/powerpoint/2010/main" val="3142511010"/>
              </p:ext>
            </p:extLst>
          </p:nvPr>
        </p:nvGraphicFramePr>
        <p:xfrm>
          <a:off x="838200" y="2250020"/>
          <a:ext cx="7772400" cy="3785616"/>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7DEFFA05-E204-9BCF-8FCB-4E810110FF73}"/>
              </a:ext>
            </a:extLst>
          </p:cNvPr>
          <p:cNvSpPr>
            <a:spLocks noGrp="1"/>
          </p:cNvSpPr>
          <p:nvPr>
            <p:ph type="sldNum" sz="quarter" idx="12"/>
          </p:nvPr>
        </p:nvSpPr>
        <p:spPr/>
        <p:txBody>
          <a:bodyPr/>
          <a:lstStyle/>
          <a:p>
            <a:fld id="{14680F30-EE37-43B7-B48D-DA137D7A7841}" type="slidenum">
              <a:rPr lang="en-US" smtClean="0"/>
              <a:t>6</a:t>
            </a:fld>
            <a:endParaRPr lang="en-US"/>
          </a:p>
        </p:txBody>
      </p:sp>
    </p:spTree>
    <p:extLst>
      <p:ext uri="{BB962C8B-B14F-4D97-AF65-F5344CB8AC3E}">
        <p14:creationId xmlns:p14="http://schemas.microsoft.com/office/powerpoint/2010/main" val="2983038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CAAB-FE8F-5DEB-BB26-06BC69281A94}"/>
              </a:ext>
            </a:extLst>
          </p:cNvPr>
          <p:cNvSpPr>
            <a:spLocks noGrp="1"/>
          </p:cNvSpPr>
          <p:nvPr>
            <p:ph type="title"/>
          </p:nvPr>
        </p:nvSpPr>
        <p:spPr/>
        <p:txBody>
          <a:bodyPr/>
          <a:lstStyle/>
          <a:p>
            <a:r>
              <a:rPr lang="en-US" dirty="0"/>
              <a:t>Schools fill the gap. 74% of parents would move their children to a different school if it offered financial education.</a:t>
            </a:r>
          </a:p>
        </p:txBody>
      </p:sp>
      <p:sp>
        <p:nvSpPr>
          <p:cNvPr id="3" name="Text Placeholder 2">
            <a:extLst>
              <a:ext uri="{FF2B5EF4-FFF2-40B4-BE49-F238E27FC236}">
                <a16:creationId xmlns:a16="http://schemas.microsoft.com/office/drawing/2014/main" id="{5F4FFD8F-0680-FCD4-560F-55A50526803D}"/>
              </a:ext>
            </a:extLst>
          </p:cNvPr>
          <p:cNvSpPr>
            <a:spLocks noGrp="1"/>
          </p:cNvSpPr>
          <p:nvPr>
            <p:ph type="body" sz="quarter" idx="13"/>
          </p:nvPr>
        </p:nvSpPr>
        <p:spPr/>
        <p:txBody>
          <a:bodyPr>
            <a:normAutofit lnSpcReduction="10000"/>
          </a:bodyPr>
          <a:lstStyle/>
          <a:p>
            <a:r>
              <a:rPr lang="en-US" b="1" dirty="0"/>
              <a:t>Question</a:t>
            </a:r>
            <a:r>
              <a:rPr lang="en-US" dirty="0"/>
              <a:t>: All else being equal, how likely would you be to enroll your child(ren) in a different school if it offered financial education and investment courses?</a:t>
            </a:r>
          </a:p>
        </p:txBody>
      </p:sp>
      <p:sp>
        <p:nvSpPr>
          <p:cNvPr id="4" name="Text Placeholder 3">
            <a:extLst>
              <a:ext uri="{FF2B5EF4-FFF2-40B4-BE49-F238E27FC236}">
                <a16:creationId xmlns:a16="http://schemas.microsoft.com/office/drawing/2014/main" id="{7B403266-BF26-E134-4D2D-AE36E21E50B4}"/>
              </a:ext>
            </a:extLst>
          </p:cNvPr>
          <p:cNvSpPr>
            <a:spLocks noGrp="1"/>
          </p:cNvSpPr>
          <p:nvPr>
            <p:ph type="body" sz="quarter" idx="14"/>
          </p:nvPr>
        </p:nvSpPr>
        <p:spPr/>
        <p:txBody>
          <a:bodyPr/>
          <a:lstStyle/>
          <a:p>
            <a:r>
              <a:rPr lang="en-US" dirty="0"/>
              <a:t>Nearly three-quarters of parents (74%) would enroll their children in a different school if it offered financial education and investment courses, demonstrating just how important they believe this is to their children’s future success.</a:t>
            </a:r>
          </a:p>
        </p:txBody>
      </p:sp>
      <p:graphicFrame>
        <p:nvGraphicFramePr>
          <p:cNvPr id="5" name="ChartObject" descr="6ac75e5e-05c3-4d32-b92f-b1fd014a39ed">
            <a:extLst>
              <a:ext uri="{FF2B5EF4-FFF2-40B4-BE49-F238E27FC236}">
                <a16:creationId xmlns:a16="http://schemas.microsoft.com/office/drawing/2014/main" id="{C1DE72C1-2E40-129E-1766-AD1F5B5307BB}"/>
              </a:ext>
            </a:extLst>
          </p:cNvPr>
          <p:cNvGraphicFramePr/>
          <p:nvPr>
            <p:extLst>
              <p:ext uri="{D42A27DB-BD31-4B8C-83A1-F6EECF244321}">
                <p14:modId xmlns:p14="http://schemas.microsoft.com/office/powerpoint/2010/main" val="4152334999"/>
              </p:ext>
            </p:extLst>
          </p:nvPr>
        </p:nvGraphicFramePr>
        <p:xfrm>
          <a:off x="838200" y="2228656"/>
          <a:ext cx="7772400" cy="3785616"/>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a:extLst>
              <a:ext uri="{FF2B5EF4-FFF2-40B4-BE49-F238E27FC236}">
                <a16:creationId xmlns:a16="http://schemas.microsoft.com/office/drawing/2014/main" id="{84B10682-6B5F-9D00-943C-AA9F7E3C9626}"/>
              </a:ext>
            </a:extLst>
          </p:cNvPr>
          <p:cNvSpPr>
            <a:spLocks noGrp="1"/>
          </p:cNvSpPr>
          <p:nvPr>
            <p:ph type="sldNum" sz="quarter" idx="12"/>
          </p:nvPr>
        </p:nvSpPr>
        <p:spPr/>
        <p:txBody>
          <a:bodyPr/>
          <a:lstStyle/>
          <a:p>
            <a:fld id="{14680F30-EE37-43B7-B48D-DA137D7A7841}" type="slidenum">
              <a:rPr lang="en-US" smtClean="0"/>
              <a:t>7</a:t>
            </a:fld>
            <a:endParaRPr lang="en-US"/>
          </a:p>
        </p:txBody>
      </p:sp>
    </p:spTree>
    <p:extLst>
      <p:ext uri="{BB962C8B-B14F-4D97-AF65-F5344CB8AC3E}">
        <p14:creationId xmlns:p14="http://schemas.microsoft.com/office/powerpoint/2010/main" val="744419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46E3D-848C-7734-C06B-650C12B33210}"/>
              </a:ext>
            </a:extLst>
          </p:cNvPr>
          <p:cNvSpPr>
            <a:spLocks noGrp="1"/>
          </p:cNvSpPr>
          <p:nvPr>
            <p:ph type="title"/>
          </p:nvPr>
        </p:nvSpPr>
        <p:spPr/>
        <p:txBody>
          <a:bodyPr/>
          <a:lstStyle/>
          <a:p>
            <a:r>
              <a:rPr lang="en-US" dirty="0"/>
              <a:t>In fact, nearly all (91%) the parents say a class about investing would be more valuable than many required K-12 classes.</a:t>
            </a:r>
          </a:p>
        </p:txBody>
      </p:sp>
      <p:sp>
        <p:nvSpPr>
          <p:cNvPr id="3" name="Text Placeholder 2">
            <a:extLst>
              <a:ext uri="{FF2B5EF4-FFF2-40B4-BE49-F238E27FC236}">
                <a16:creationId xmlns:a16="http://schemas.microsoft.com/office/drawing/2014/main" id="{9130172E-A397-E44B-12C3-2E195C9E6E75}"/>
              </a:ext>
            </a:extLst>
          </p:cNvPr>
          <p:cNvSpPr>
            <a:spLocks noGrp="1"/>
          </p:cNvSpPr>
          <p:nvPr>
            <p:ph type="body" sz="quarter" idx="13"/>
          </p:nvPr>
        </p:nvSpPr>
        <p:spPr>
          <a:xfrm>
            <a:off x="838200" y="1633343"/>
            <a:ext cx="10515600" cy="812973"/>
          </a:xfrm>
        </p:spPr>
        <p:txBody>
          <a:bodyPr>
            <a:noAutofit/>
          </a:bodyPr>
          <a:lstStyle/>
          <a:p>
            <a:r>
              <a:rPr lang="en-US" b="1" dirty="0"/>
              <a:t>Question: </a:t>
            </a:r>
            <a:r>
              <a:rPr lang="en-US" dirty="0"/>
              <a:t>How strongly do you agree or disagree with the statement below? A class or program in school about investing would be more valuable to my child(ren)s’ future success than many of the required K-12 classes</a:t>
            </a:r>
            <a:r>
              <a:rPr lang="en-US"/>
              <a:t>.</a:t>
            </a:r>
            <a:endParaRPr lang="en-US" dirty="0"/>
          </a:p>
        </p:txBody>
      </p:sp>
      <p:sp>
        <p:nvSpPr>
          <p:cNvPr id="4" name="Text Placeholder 3">
            <a:extLst>
              <a:ext uri="{FF2B5EF4-FFF2-40B4-BE49-F238E27FC236}">
                <a16:creationId xmlns:a16="http://schemas.microsoft.com/office/drawing/2014/main" id="{E3019B7B-4EA4-383B-B796-57D33E4CD97C}"/>
              </a:ext>
            </a:extLst>
          </p:cNvPr>
          <p:cNvSpPr>
            <a:spLocks noGrp="1"/>
          </p:cNvSpPr>
          <p:nvPr>
            <p:ph type="body" sz="quarter" idx="14"/>
          </p:nvPr>
        </p:nvSpPr>
        <p:spPr/>
        <p:txBody>
          <a:bodyPr/>
          <a:lstStyle/>
          <a:p>
            <a:r>
              <a:rPr lang="en-US" dirty="0"/>
              <a:t>Nearly all parents recognize the value of including investment classes in their children’s curriculum in school. In fact, 91% indicate a class or program in school about investing would be more valuable to their children’s future than many of the required K-12 classes.</a:t>
            </a:r>
          </a:p>
        </p:txBody>
      </p:sp>
      <p:graphicFrame>
        <p:nvGraphicFramePr>
          <p:cNvPr id="5" name="ChartObject" descr="aad42fac-edd4-4bb9-af4f-b1fd014a39ed">
            <a:extLst>
              <a:ext uri="{FF2B5EF4-FFF2-40B4-BE49-F238E27FC236}">
                <a16:creationId xmlns:a16="http://schemas.microsoft.com/office/drawing/2014/main" id="{E924F720-E337-5AA2-00F7-CB17A738A2B7}"/>
              </a:ext>
            </a:extLst>
          </p:cNvPr>
          <p:cNvGraphicFramePr/>
          <p:nvPr>
            <p:extLst>
              <p:ext uri="{D42A27DB-BD31-4B8C-83A1-F6EECF244321}">
                <p14:modId xmlns:p14="http://schemas.microsoft.com/office/powerpoint/2010/main" val="3626594472"/>
              </p:ext>
            </p:extLst>
          </p:nvPr>
        </p:nvGraphicFramePr>
        <p:xfrm>
          <a:off x="838200" y="2332394"/>
          <a:ext cx="8229600" cy="4114799"/>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a:extLst>
              <a:ext uri="{FF2B5EF4-FFF2-40B4-BE49-F238E27FC236}">
                <a16:creationId xmlns:a16="http://schemas.microsoft.com/office/drawing/2014/main" id="{AF4DA7E7-0B8C-400E-436E-834EC408D814}"/>
              </a:ext>
            </a:extLst>
          </p:cNvPr>
          <p:cNvSpPr>
            <a:spLocks noGrp="1"/>
          </p:cNvSpPr>
          <p:nvPr>
            <p:ph type="sldNum" sz="quarter" idx="12"/>
          </p:nvPr>
        </p:nvSpPr>
        <p:spPr/>
        <p:txBody>
          <a:bodyPr/>
          <a:lstStyle/>
          <a:p>
            <a:fld id="{14680F30-EE37-43B7-B48D-DA137D7A7841}" type="slidenum">
              <a:rPr lang="en-US" smtClean="0"/>
              <a:t>8</a:t>
            </a:fld>
            <a:endParaRPr lang="en-US"/>
          </a:p>
        </p:txBody>
      </p:sp>
    </p:spTree>
    <p:extLst>
      <p:ext uri="{BB962C8B-B14F-4D97-AF65-F5344CB8AC3E}">
        <p14:creationId xmlns:p14="http://schemas.microsoft.com/office/powerpoint/2010/main" val="3406640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6B8D-78F4-1B1D-7440-C54782E4B05A}"/>
              </a:ext>
            </a:extLst>
          </p:cNvPr>
          <p:cNvSpPr>
            <a:spLocks noGrp="1"/>
          </p:cNvSpPr>
          <p:nvPr>
            <p:ph type="title"/>
          </p:nvPr>
        </p:nvSpPr>
        <p:spPr/>
        <p:txBody>
          <a:bodyPr/>
          <a:lstStyle/>
          <a:p>
            <a:r>
              <a:rPr lang="en-US"/>
              <a:t>Parents feel that financial education in schools is important to eliminating economic inequalities.</a:t>
            </a:r>
          </a:p>
        </p:txBody>
      </p:sp>
      <p:sp>
        <p:nvSpPr>
          <p:cNvPr id="3" name="Text Placeholder 2">
            <a:extLst>
              <a:ext uri="{FF2B5EF4-FFF2-40B4-BE49-F238E27FC236}">
                <a16:creationId xmlns:a16="http://schemas.microsoft.com/office/drawing/2014/main" id="{D27C4613-0B37-841E-D569-465A1CFBCFB7}"/>
              </a:ext>
            </a:extLst>
          </p:cNvPr>
          <p:cNvSpPr>
            <a:spLocks noGrp="1"/>
          </p:cNvSpPr>
          <p:nvPr>
            <p:ph type="body" sz="quarter" idx="13"/>
          </p:nvPr>
        </p:nvSpPr>
        <p:spPr/>
        <p:txBody>
          <a:bodyPr>
            <a:normAutofit lnSpcReduction="10000"/>
          </a:bodyPr>
          <a:lstStyle/>
          <a:p>
            <a:r>
              <a:rPr lang="en-US" b="1"/>
              <a:t>Question: </a:t>
            </a:r>
            <a:r>
              <a:rPr lang="en-US"/>
              <a:t>How strongly do you agree or disagree with the statement below? Financial education in schools is critical to eliminating economic inequalities.</a:t>
            </a:r>
          </a:p>
        </p:txBody>
      </p:sp>
      <p:sp>
        <p:nvSpPr>
          <p:cNvPr id="4" name="Text Placeholder 3">
            <a:extLst>
              <a:ext uri="{FF2B5EF4-FFF2-40B4-BE49-F238E27FC236}">
                <a16:creationId xmlns:a16="http://schemas.microsoft.com/office/drawing/2014/main" id="{BA69EDC3-138C-1134-F794-902C455E1BAE}"/>
              </a:ext>
            </a:extLst>
          </p:cNvPr>
          <p:cNvSpPr>
            <a:spLocks noGrp="1"/>
          </p:cNvSpPr>
          <p:nvPr>
            <p:ph type="body" sz="quarter" idx="14"/>
          </p:nvPr>
        </p:nvSpPr>
        <p:spPr/>
        <p:txBody>
          <a:bodyPr/>
          <a:lstStyle/>
          <a:p>
            <a:r>
              <a:rPr lang="en-US"/>
              <a:t>The importance of learning to invest goes beyond simply ensuring their own children are prepared for the future. The vast majority of parents (88%) view financial education in schools as critical to eliminating economic inequalities. </a:t>
            </a:r>
          </a:p>
          <a:p>
            <a:endParaRPr lang="en-US"/>
          </a:p>
        </p:txBody>
      </p:sp>
      <p:graphicFrame>
        <p:nvGraphicFramePr>
          <p:cNvPr id="6" name="ChartObject" descr="3919e99e-e1f1-422d-b509-b1fd014a39e8">
            <a:extLst>
              <a:ext uri="{FF2B5EF4-FFF2-40B4-BE49-F238E27FC236}">
                <a16:creationId xmlns:a16="http://schemas.microsoft.com/office/drawing/2014/main" id="{9A59F539-D3C6-B6F7-D0D9-3F50C8870CD4}"/>
              </a:ext>
            </a:extLst>
          </p:cNvPr>
          <p:cNvGraphicFramePr>
            <a:graphicFrameLocks noGrp="1"/>
          </p:cNvGraphicFramePr>
          <p:nvPr>
            <p:ph sz="quarter" idx="15"/>
            <p:extLst>
              <p:ext uri="{D42A27DB-BD31-4B8C-83A1-F6EECF244321}">
                <p14:modId xmlns:p14="http://schemas.microsoft.com/office/powerpoint/2010/main" val="272325277"/>
              </p:ext>
            </p:extLst>
          </p:nvPr>
        </p:nvGraphicFramePr>
        <p:xfrm>
          <a:off x="838200" y="2355850"/>
          <a:ext cx="7637463" cy="386715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1CAD21B5-FD17-CE54-FC02-ED2FAFF2B17A}"/>
              </a:ext>
            </a:extLst>
          </p:cNvPr>
          <p:cNvSpPr>
            <a:spLocks noGrp="1"/>
          </p:cNvSpPr>
          <p:nvPr>
            <p:ph type="sldNum" sz="quarter" idx="12"/>
          </p:nvPr>
        </p:nvSpPr>
        <p:spPr/>
        <p:txBody>
          <a:bodyPr/>
          <a:lstStyle/>
          <a:p>
            <a:fld id="{14680F30-EE37-43B7-B48D-DA137D7A7841}" type="slidenum">
              <a:rPr lang="en-US" smtClean="0"/>
              <a:t>9</a:t>
            </a:fld>
            <a:endParaRPr lang="en-US"/>
          </a:p>
        </p:txBody>
      </p:sp>
    </p:spTree>
    <p:extLst>
      <p:ext uri="{BB962C8B-B14F-4D97-AF65-F5344CB8AC3E}">
        <p14:creationId xmlns:p14="http://schemas.microsoft.com/office/powerpoint/2010/main" val="853730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4D53C-075C-2EBC-E2B1-86045C346020}"/>
              </a:ext>
            </a:extLst>
          </p:cNvPr>
          <p:cNvSpPr>
            <a:spLocks noGrp="1"/>
          </p:cNvSpPr>
          <p:nvPr>
            <p:ph type="title"/>
          </p:nvPr>
        </p:nvSpPr>
        <p:spPr/>
        <p:txBody>
          <a:bodyPr/>
          <a:lstStyle/>
          <a:p>
            <a:r>
              <a:rPr lang="en-US"/>
              <a:t>More than three-quarters of</a:t>
            </a:r>
            <a:r>
              <a:rPr lang="en-US" dirty="0"/>
              <a:t> parents (76%) think that financial education should start before high school.</a:t>
            </a:r>
          </a:p>
        </p:txBody>
      </p:sp>
      <p:sp>
        <p:nvSpPr>
          <p:cNvPr id="3" name="Text Placeholder 2">
            <a:extLst>
              <a:ext uri="{FF2B5EF4-FFF2-40B4-BE49-F238E27FC236}">
                <a16:creationId xmlns:a16="http://schemas.microsoft.com/office/drawing/2014/main" id="{755334D8-A698-C7BD-9E7D-AD440E368A97}"/>
              </a:ext>
            </a:extLst>
          </p:cNvPr>
          <p:cNvSpPr>
            <a:spLocks noGrp="1"/>
          </p:cNvSpPr>
          <p:nvPr>
            <p:ph type="body" sz="quarter" idx="13"/>
          </p:nvPr>
        </p:nvSpPr>
        <p:spPr/>
        <p:txBody>
          <a:bodyPr/>
          <a:lstStyle/>
          <a:p>
            <a:r>
              <a:rPr lang="en-US" b="1" dirty="0"/>
              <a:t>Question</a:t>
            </a:r>
            <a:r>
              <a:rPr lang="en-US" dirty="0"/>
              <a:t>: At what grade level should children start learning about finances in school?</a:t>
            </a:r>
          </a:p>
        </p:txBody>
      </p:sp>
      <p:sp>
        <p:nvSpPr>
          <p:cNvPr id="4" name="Text Placeholder 3">
            <a:extLst>
              <a:ext uri="{FF2B5EF4-FFF2-40B4-BE49-F238E27FC236}">
                <a16:creationId xmlns:a16="http://schemas.microsoft.com/office/drawing/2014/main" id="{BFE3E52F-E45C-E082-3B36-664FAA26EC9B}"/>
              </a:ext>
            </a:extLst>
          </p:cNvPr>
          <p:cNvSpPr>
            <a:spLocks noGrp="1"/>
          </p:cNvSpPr>
          <p:nvPr>
            <p:ph type="body" sz="quarter" idx="14"/>
          </p:nvPr>
        </p:nvSpPr>
        <p:spPr/>
        <p:txBody>
          <a:bodyPr/>
          <a:lstStyle/>
          <a:p>
            <a:r>
              <a:rPr lang="en-US" dirty="0"/>
              <a:t>More than three-quarters of parents (76%) believe children should start learning about finances in school before they reach high school, including more than half (52%) who feel this education should begin by at least the 6th grade.</a:t>
            </a:r>
          </a:p>
        </p:txBody>
      </p:sp>
      <p:graphicFrame>
        <p:nvGraphicFramePr>
          <p:cNvPr id="5" name="ChartObject" descr="899a4a8f-2d16-4cf7-83ed-b1fd014a39ed">
            <a:extLst>
              <a:ext uri="{FF2B5EF4-FFF2-40B4-BE49-F238E27FC236}">
                <a16:creationId xmlns:a16="http://schemas.microsoft.com/office/drawing/2014/main" id="{ACB4E10C-2EA2-332E-BA66-810A5D0EBE50}"/>
              </a:ext>
            </a:extLst>
          </p:cNvPr>
          <p:cNvGraphicFramePr/>
          <p:nvPr>
            <p:extLst>
              <p:ext uri="{D42A27DB-BD31-4B8C-83A1-F6EECF244321}">
                <p14:modId xmlns:p14="http://schemas.microsoft.com/office/powerpoint/2010/main" val="346223560"/>
              </p:ext>
            </p:extLst>
          </p:nvPr>
        </p:nvGraphicFramePr>
        <p:xfrm>
          <a:off x="838200" y="1931000"/>
          <a:ext cx="8229600" cy="4114799"/>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a:extLst>
              <a:ext uri="{FF2B5EF4-FFF2-40B4-BE49-F238E27FC236}">
                <a16:creationId xmlns:a16="http://schemas.microsoft.com/office/drawing/2014/main" id="{960E65D2-AB58-0E95-6547-E3A3E54DD4B5}"/>
              </a:ext>
            </a:extLst>
          </p:cNvPr>
          <p:cNvSpPr>
            <a:spLocks noGrp="1"/>
          </p:cNvSpPr>
          <p:nvPr>
            <p:ph type="sldNum" sz="quarter" idx="12"/>
          </p:nvPr>
        </p:nvSpPr>
        <p:spPr/>
        <p:txBody>
          <a:bodyPr/>
          <a:lstStyle/>
          <a:p>
            <a:fld id="{14680F30-EE37-43B7-B48D-DA137D7A7841}" type="slidenum">
              <a:rPr lang="en-US" smtClean="0"/>
              <a:t>10</a:t>
            </a:fld>
            <a:endParaRPr lang="en-US"/>
          </a:p>
        </p:txBody>
      </p:sp>
    </p:spTree>
    <p:extLst>
      <p:ext uri="{BB962C8B-B14F-4D97-AF65-F5344CB8AC3E}">
        <p14:creationId xmlns:p14="http://schemas.microsoft.com/office/powerpoint/2010/main" val="1653532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EE7A0-2953-DDEF-B788-268A1A9A5B83}"/>
              </a:ext>
            </a:extLst>
          </p:cNvPr>
          <p:cNvSpPr>
            <a:spLocks noGrp="1"/>
          </p:cNvSpPr>
          <p:nvPr>
            <p:ph type="title"/>
          </p:nvPr>
        </p:nvSpPr>
        <p:spPr/>
        <p:txBody>
          <a:bodyPr/>
          <a:lstStyle/>
          <a:p>
            <a:r>
              <a:rPr lang="en-US"/>
              <a:t>Most </a:t>
            </a:r>
            <a:r>
              <a:rPr lang="en-US" dirty="0"/>
              <a:t>parents </a:t>
            </a:r>
            <a:r>
              <a:rPr lang="en-US"/>
              <a:t>give </a:t>
            </a:r>
            <a:r>
              <a:rPr lang="en-US" dirty="0"/>
              <a:t>their school district a passing grade on teaching financial skills.</a:t>
            </a:r>
          </a:p>
        </p:txBody>
      </p:sp>
      <p:sp>
        <p:nvSpPr>
          <p:cNvPr id="3" name="Text Placeholder 2">
            <a:extLst>
              <a:ext uri="{FF2B5EF4-FFF2-40B4-BE49-F238E27FC236}">
                <a16:creationId xmlns:a16="http://schemas.microsoft.com/office/drawing/2014/main" id="{181D1D15-5AA7-A8DB-F644-C8E9C88C677C}"/>
              </a:ext>
            </a:extLst>
          </p:cNvPr>
          <p:cNvSpPr>
            <a:spLocks noGrp="1"/>
          </p:cNvSpPr>
          <p:nvPr>
            <p:ph type="body" sz="quarter" idx="13"/>
          </p:nvPr>
        </p:nvSpPr>
        <p:spPr/>
        <p:txBody>
          <a:bodyPr>
            <a:normAutofit lnSpcReduction="10000"/>
          </a:bodyPr>
          <a:lstStyle/>
          <a:p>
            <a:r>
              <a:rPr lang="en-US" b="1" dirty="0"/>
              <a:t>Question: </a:t>
            </a:r>
            <a:r>
              <a:rPr lang="en-US" dirty="0"/>
              <a:t>What grade would you give your child(ren)’s school district for how well their current tools and curricula enable them to prepare students with the financial skills they need to be successful in life?</a:t>
            </a:r>
          </a:p>
        </p:txBody>
      </p:sp>
      <p:sp>
        <p:nvSpPr>
          <p:cNvPr id="4" name="Text Placeholder 3">
            <a:extLst>
              <a:ext uri="{FF2B5EF4-FFF2-40B4-BE49-F238E27FC236}">
                <a16:creationId xmlns:a16="http://schemas.microsoft.com/office/drawing/2014/main" id="{29297F2C-F815-2C52-DE6C-BD0B33B6A912}"/>
              </a:ext>
            </a:extLst>
          </p:cNvPr>
          <p:cNvSpPr>
            <a:spLocks noGrp="1"/>
          </p:cNvSpPr>
          <p:nvPr>
            <p:ph type="body" sz="quarter" idx="14"/>
          </p:nvPr>
        </p:nvSpPr>
        <p:spPr/>
        <p:txBody>
          <a:bodyPr/>
          <a:lstStyle/>
          <a:p>
            <a:r>
              <a:rPr lang="en-US" dirty="0"/>
              <a:t>Though just 19% of parents give their children’s school district a failing grade (i.e., D, F) for how well their current tools and curricula enable them to prepare students with the financial skills they need to be successful in life, most parents nonetheless see room for improvement, giving their district a B or C.</a:t>
            </a:r>
          </a:p>
        </p:txBody>
      </p:sp>
      <p:graphicFrame>
        <p:nvGraphicFramePr>
          <p:cNvPr id="5" name="ChartObject" descr="45528dc8-2bcc-4e06-a333-b1fe00b03f45">
            <a:extLst>
              <a:ext uri="{FF2B5EF4-FFF2-40B4-BE49-F238E27FC236}">
                <a16:creationId xmlns:a16="http://schemas.microsoft.com/office/drawing/2014/main" id="{77A588EB-9B64-0ACC-BC04-1B14E46B6CFA}"/>
              </a:ext>
            </a:extLst>
          </p:cNvPr>
          <p:cNvGraphicFramePr/>
          <p:nvPr>
            <p:extLst>
              <p:ext uri="{D42A27DB-BD31-4B8C-83A1-F6EECF244321}">
                <p14:modId xmlns:p14="http://schemas.microsoft.com/office/powerpoint/2010/main" val="352943943"/>
              </p:ext>
            </p:extLst>
          </p:nvPr>
        </p:nvGraphicFramePr>
        <p:xfrm>
          <a:off x="838200" y="2108201"/>
          <a:ext cx="8229600" cy="4114799"/>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a:extLst>
              <a:ext uri="{FF2B5EF4-FFF2-40B4-BE49-F238E27FC236}">
                <a16:creationId xmlns:a16="http://schemas.microsoft.com/office/drawing/2014/main" id="{112790FD-A62A-4343-A424-75D9661FD92A}"/>
              </a:ext>
            </a:extLst>
          </p:cNvPr>
          <p:cNvSpPr>
            <a:spLocks noGrp="1"/>
          </p:cNvSpPr>
          <p:nvPr>
            <p:ph type="sldNum" sz="quarter" idx="12"/>
          </p:nvPr>
        </p:nvSpPr>
        <p:spPr/>
        <p:txBody>
          <a:bodyPr/>
          <a:lstStyle/>
          <a:p>
            <a:fld id="{14680F30-EE37-43B7-B48D-DA137D7A7841}" type="slidenum">
              <a:rPr lang="en-US" smtClean="0"/>
              <a:t>11</a:t>
            </a:fld>
            <a:endParaRPr lang="en-US"/>
          </a:p>
        </p:txBody>
      </p:sp>
    </p:spTree>
    <p:extLst>
      <p:ext uri="{BB962C8B-B14F-4D97-AF65-F5344CB8AC3E}">
        <p14:creationId xmlns:p14="http://schemas.microsoft.com/office/powerpoint/2010/main" val="510323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478EC-14CC-3480-94A5-3576D24FB9B1}"/>
              </a:ext>
            </a:extLst>
          </p:cNvPr>
          <p:cNvSpPr>
            <a:spLocks noGrp="1"/>
          </p:cNvSpPr>
          <p:nvPr>
            <p:ph type="title"/>
          </p:nvPr>
        </p:nvSpPr>
        <p:spPr/>
        <p:txBody>
          <a:bodyPr/>
          <a:lstStyle/>
          <a:p>
            <a:r>
              <a:rPr lang="en-US"/>
              <a:t>However, financial education access varies across the country. Parents in rural areas rate their school districts poorly. </a:t>
            </a:r>
          </a:p>
        </p:txBody>
      </p:sp>
      <p:sp>
        <p:nvSpPr>
          <p:cNvPr id="3" name="Text Placeholder 2">
            <a:extLst>
              <a:ext uri="{FF2B5EF4-FFF2-40B4-BE49-F238E27FC236}">
                <a16:creationId xmlns:a16="http://schemas.microsoft.com/office/drawing/2014/main" id="{6FEC4EEF-547B-6DCD-1B70-EC4B281920E6}"/>
              </a:ext>
            </a:extLst>
          </p:cNvPr>
          <p:cNvSpPr>
            <a:spLocks noGrp="1"/>
          </p:cNvSpPr>
          <p:nvPr>
            <p:ph type="body" sz="quarter" idx="13"/>
          </p:nvPr>
        </p:nvSpPr>
        <p:spPr/>
        <p:txBody>
          <a:bodyPr>
            <a:normAutofit lnSpcReduction="10000"/>
          </a:bodyPr>
          <a:lstStyle/>
          <a:p>
            <a:r>
              <a:rPr lang="en-US" b="1"/>
              <a:t>Question: </a:t>
            </a:r>
            <a:r>
              <a:rPr lang="en-US"/>
              <a:t>What grade would you give your child(ren)’s school district for how well their current tools and curricula enable them to prepare students with the financial skills they need to be successful in life? </a:t>
            </a:r>
          </a:p>
        </p:txBody>
      </p:sp>
      <p:sp>
        <p:nvSpPr>
          <p:cNvPr id="4" name="Text Placeholder 3">
            <a:extLst>
              <a:ext uri="{FF2B5EF4-FFF2-40B4-BE49-F238E27FC236}">
                <a16:creationId xmlns:a16="http://schemas.microsoft.com/office/drawing/2014/main" id="{EB42B2F4-FFBF-625D-2752-4A7865AED033}"/>
              </a:ext>
            </a:extLst>
          </p:cNvPr>
          <p:cNvSpPr>
            <a:spLocks noGrp="1"/>
          </p:cNvSpPr>
          <p:nvPr>
            <p:ph type="body" sz="quarter" idx="14"/>
          </p:nvPr>
        </p:nvSpPr>
        <p:spPr/>
        <p:txBody>
          <a:bodyPr/>
          <a:lstStyle/>
          <a:p>
            <a:r>
              <a:rPr lang="en-US" dirty="0"/>
              <a:t>School districts in rural areas may be facing even greater challenges in ensuring students are adequately prepared with the financial skills they need using their current tools and curricula. </a:t>
            </a:r>
          </a:p>
          <a:p>
            <a:r>
              <a:rPr lang="en-US" dirty="0"/>
              <a:t>Close to 2 in 5 parents in rural areas (37%) give their children’s school district a failing grade in this area, with another 34% doling out a grade of “C.”</a:t>
            </a:r>
          </a:p>
        </p:txBody>
      </p:sp>
      <p:graphicFrame>
        <p:nvGraphicFramePr>
          <p:cNvPr id="6" name="ChartObject" descr="6dee9f1b-c140-4ba0-aa71-b1fe00afa836">
            <a:extLst>
              <a:ext uri="{FF2B5EF4-FFF2-40B4-BE49-F238E27FC236}">
                <a16:creationId xmlns:a16="http://schemas.microsoft.com/office/drawing/2014/main" id="{E3E7C7B0-3A3F-A431-97D0-7D92B447BCF0}"/>
              </a:ext>
            </a:extLst>
          </p:cNvPr>
          <p:cNvGraphicFramePr>
            <a:graphicFrameLocks noGrp="1"/>
          </p:cNvGraphicFramePr>
          <p:nvPr>
            <p:ph sz="quarter" idx="15"/>
            <p:extLst>
              <p:ext uri="{D42A27DB-BD31-4B8C-83A1-F6EECF244321}">
                <p14:modId xmlns:p14="http://schemas.microsoft.com/office/powerpoint/2010/main" val="3457459501"/>
              </p:ext>
            </p:extLst>
          </p:nvPr>
        </p:nvGraphicFramePr>
        <p:xfrm>
          <a:off x="838200" y="2355850"/>
          <a:ext cx="7772400" cy="3786188"/>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2A2E2532-DDED-8269-E5F5-4203B0F177E5}"/>
              </a:ext>
            </a:extLst>
          </p:cNvPr>
          <p:cNvSpPr>
            <a:spLocks noGrp="1"/>
          </p:cNvSpPr>
          <p:nvPr>
            <p:ph type="sldNum" sz="quarter" idx="12"/>
          </p:nvPr>
        </p:nvSpPr>
        <p:spPr/>
        <p:txBody>
          <a:bodyPr/>
          <a:lstStyle/>
          <a:p>
            <a:fld id="{14680F30-EE37-43B7-B48D-DA137D7A7841}" type="slidenum">
              <a:rPr lang="en-US" smtClean="0"/>
              <a:t>12</a:t>
            </a:fld>
            <a:endParaRPr lang="en-US"/>
          </a:p>
        </p:txBody>
      </p:sp>
    </p:spTree>
    <p:extLst>
      <p:ext uri="{BB962C8B-B14F-4D97-AF65-F5344CB8AC3E}">
        <p14:creationId xmlns:p14="http://schemas.microsoft.com/office/powerpoint/2010/main" val="1520724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10DBC-C112-3064-29C3-AE7FCC38E622}"/>
              </a:ext>
            </a:extLst>
          </p:cNvPr>
          <p:cNvSpPr>
            <a:spLocks noGrp="1"/>
          </p:cNvSpPr>
          <p:nvPr>
            <p:ph type="title"/>
          </p:nvPr>
        </p:nvSpPr>
        <p:spPr/>
        <p:txBody>
          <a:bodyPr/>
          <a:lstStyle/>
          <a:p>
            <a:r>
              <a:rPr lang="en-US" dirty="0"/>
              <a:t>It’s more important than ever before that children learn to invest well.</a:t>
            </a:r>
          </a:p>
        </p:txBody>
      </p:sp>
      <p:sp>
        <p:nvSpPr>
          <p:cNvPr id="3" name="Text Placeholder 2">
            <a:extLst>
              <a:ext uri="{FF2B5EF4-FFF2-40B4-BE49-F238E27FC236}">
                <a16:creationId xmlns:a16="http://schemas.microsoft.com/office/drawing/2014/main" id="{2588DD8F-112B-E37D-402F-689D733F6676}"/>
              </a:ext>
            </a:extLst>
          </p:cNvPr>
          <p:cNvSpPr>
            <a:spLocks noGrp="1"/>
          </p:cNvSpPr>
          <p:nvPr>
            <p:ph type="body" sz="quarter" idx="13"/>
          </p:nvPr>
        </p:nvSpPr>
        <p:spPr/>
        <p:txBody>
          <a:bodyPr>
            <a:normAutofit lnSpcReduction="10000"/>
          </a:bodyPr>
          <a:lstStyle/>
          <a:p>
            <a:r>
              <a:rPr lang="en-US" b="1" dirty="0"/>
              <a:t>Question</a:t>
            </a:r>
            <a:r>
              <a:rPr lang="en-US" dirty="0"/>
              <a:t>: How strongly do you agree or disagree with the statement below? Recent shifts in the stock market have made it more important now than ever that my child(ren) learn how to invest well.</a:t>
            </a:r>
          </a:p>
        </p:txBody>
      </p:sp>
      <p:sp>
        <p:nvSpPr>
          <p:cNvPr id="4" name="Text Placeholder 3">
            <a:extLst>
              <a:ext uri="{FF2B5EF4-FFF2-40B4-BE49-F238E27FC236}">
                <a16:creationId xmlns:a16="http://schemas.microsoft.com/office/drawing/2014/main" id="{B9CB41B2-16F5-50E4-EF8A-C4C24C3BDF71}"/>
              </a:ext>
            </a:extLst>
          </p:cNvPr>
          <p:cNvSpPr>
            <a:spLocks noGrp="1"/>
          </p:cNvSpPr>
          <p:nvPr>
            <p:ph type="body" sz="quarter" idx="14"/>
          </p:nvPr>
        </p:nvSpPr>
        <p:spPr/>
        <p:txBody>
          <a:bodyPr/>
          <a:lstStyle/>
          <a:p>
            <a:r>
              <a:rPr lang="en-US" dirty="0"/>
              <a:t>How strongly do you agree or disagree with the statement below? Recent shifts in the stock market have made it more important now than ever that my child(ren) learn how to invest well.</a:t>
            </a:r>
          </a:p>
        </p:txBody>
      </p:sp>
      <p:graphicFrame>
        <p:nvGraphicFramePr>
          <p:cNvPr id="6" name="ChartObject" descr="b0507edc-3a41-46dc-8d13-b1fd014a39ed">
            <a:extLst>
              <a:ext uri="{FF2B5EF4-FFF2-40B4-BE49-F238E27FC236}">
                <a16:creationId xmlns:a16="http://schemas.microsoft.com/office/drawing/2014/main" id="{BFD7F069-4FB6-1C84-C18A-3B535C38DFA1}"/>
              </a:ext>
            </a:extLst>
          </p:cNvPr>
          <p:cNvGraphicFramePr>
            <a:graphicFrameLocks noGrp="1"/>
          </p:cNvGraphicFramePr>
          <p:nvPr>
            <p:ph sz="quarter" idx="15"/>
            <p:extLst>
              <p:ext uri="{D42A27DB-BD31-4B8C-83A1-F6EECF244321}">
                <p14:modId xmlns:p14="http://schemas.microsoft.com/office/powerpoint/2010/main" val="2709818098"/>
              </p:ext>
            </p:extLst>
          </p:nvPr>
        </p:nvGraphicFramePr>
        <p:xfrm>
          <a:off x="838200" y="2355850"/>
          <a:ext cx="7637463" cy="386715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880D8BE8-CE8C-49B5-7A69-DB794740F334}"/>
              </a:ext>
            </a:extLst>
          </p:cNvPr>
          <p:cNvSpPr>
            <a:spLocks noGrp="1"/>
          </p:cNvSpPr>
          <p:nvPr>
            <p:ph type="sldNum" sz="quarter" idx="12"/>
          </p:nvPr>
        </p:nvSpPr>
        <p:spPr/>
        <p:txBody>
          <a:bodyPr/>
          <a:lstStyle/>
          <a:p>
            <a:fld id="{14680F30-EE37-43B7-B48D-DA137D7A7841}" type="slidenum">
              <a:rPr lang="en-US" smtClean="0"/>
              <a:t>13</a:t>
            </a:fld>
            <a:endParaRPr lang="en-US"/>
          </a:p>
        </p:txBody>
      </p:sp>
    </p:spTree>
    <p:extLst>
      <p:ext uri="{BB962C8B-B14F-4D97-AF65-F5344CB8AC3E}">
        <p14:creationId xmlns:p14="http://schemas.microsoft.com/office/powerpoint/2010/main" val="3538775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ABCE-9330-389B-159C-F3A31469D233}"/>
              </a:ext>
            </a:extLst>
          </p:cNvPr>
          <p:cNvSpPr>
            <a:spLocks noGrp="1"/>
          </p:cNvSpPr>
          <p:nvPr>
            <p:ph type="ctrTitle"/>
          </p:nvPr>
        </p:nvSpPr>
        <p:spPr>
          <a:xfrm>
            <a:off x="677332" y="4827229"/>
            <a:ext cx="7766936" cy="465426"/>
          </a:xfrm>
        </p:spPr>
        <p:txBody>
          <a:bodyPr/>
          <a:lstStyle/>
          <a:p>
            <a:pPr algn="l"/>
            <a:r>
              <a:rPr lang="en-US" sz="2000"/>
              <a:t>For more information, please contact:</a:t>
            </a:r>
          </a:p>
        </p:txBody>
      </p:sp>
      <p:sp>
        <p:nvSpPr>
          <p:cNvPr id="3" name="Subtitle 2">
            <a:extLst>
              <a:ext uri="{FF2B5EF4-FFF2-40B4-BE49-F238E27FC236}">
                <a16:creationId xmlns:a16="http://schemas.microsoft.com/office/drawing/2014/main" id="{0459EDFB-6006-9660-6CBC-66F9ABF4E05C}"/>
              </a:ext>
            </a:extLst>
          </p:cNvPr>
          <p:cNvSpPr>
            <a:spLocks noGrp="1"/>
          </p:cNvSpPr>
          <p:nvPr>
            <p:ph type="subTitle" idx="1"/>
          </p:nvPr>
        </p:nvSpPr>
        <p:spPr>
          <a:xfrm>
            <a:off x="677332" y="5292652"/>
            <a:ext cx="7766936" cy="737735"/>
          </a:xfrm>
        </p:spPr>
        <p:txBody>
          <a:bodyPr>
            <a:normAutofit/>
          </a:bodyPr>
          <a:lstStyle/>
          <a:p>
            <a:pPr algn="l"/>
            <a:r>
              <a:rPr lang="en-US" sz="1600">
                <a:solidFill>
                  <a:schemeClr val="tx2"/>
                </a:solidFill>
              </a:rPr>
              <a:t>Michael Sherman, SIFMA Foundation, msherman@sifma.org</a:t>
            </a:r>
          </a:p>
          <a:p>
            <a:pPr algn="l"/>
            <a:r>
              <a:rPr lang="en-US" sz="1600">
                <a:solidFill>
                  <a:schemeClr val="tx2"/>
                </a:solidFill>
              </a:rPr>
              <a:t>John Welch, Edelman Smithfield, John.Welch@edelmansmithfield.com</a:t>
            </a:r>
          </a:p>
        </p:txBody>
      </p:sp>
      <p:pic>
        <p:nvPicPr>
          <p:cNvPr id="4" name="Picture 3" descr="A black background with white text&#10;&#10;Description automatically generated">
            <a:extLst>
              <a:ext uri="{FF2B5EF4-FFF2-40B4-BE49-F238E27FC236}">
                <a16:creationId xmlns:a16="http://schemas.microsoft.com/office/drawing/2014/main" id="{091255DC-2E3B-15D1-FE58-452D38037A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2" y="238078"/>
            <a:ext cx="3367699" cy="958981"/>
          </a:xfrm>
          <a:prstGeom prst="rect">
            <a:avLst/>
          </a:prstGeom>
        </p:spPr>
      </p:pic>
      <p:sp>
        <p:nvSpPr>
          <p:cNvPr id="6" name="TextBox 5">
            <a:extLst>
              <a:ext uri="{FF2B5EF4-FFF2-40B4-BE49-F238E27FC236}">
                <a16:creationId xmlns:a16="http://schemas.microsoft.com/office/drawing/2014/main" id="{F567E7D6-B30F-02E7-4008-D531C06AA311}"/>
              </a:ext>
            </a:extLst>
          </p:cNvPr>
          <p:cNvSpPr txBox="1"/>
          <p:nvPr/>
        </p:nvSpPr>
        <p:spPr>
          <a:xfrm>
            <a:off x="677332" y="2303915"/>
            <a:ext cx="8887773" cy="2062103"/>
          </a:xfrm>
          <a:prstGeom prst="rect">
            <a:avLst/>
          </a:prstGeom>
          <a:noFill/>
        </p:spPr>
        <p:txBody>
          <a:bodyPr wrap="square">
            <a:spAutoFit/>
          </a:bodyPr>
          <a:lstStyle/>
          <a:p>
            <a:r>
              <a:rPr lang="en-US" sz="1600" b="0" i="0" dirty="0">
                <a:solidFill>
                  <a:srgbClr val="000000"/>
                </a:solidFill>
                <a:effectLst/>
                <a:latin typeface="Aptos" panose="020B0004020202020204" pitchFamily="34" charset="0"/>
              </a:rPr>
              <a:t>The SIFMA Foundation is committed to closing the opportunity gap by fostering greater knowledge of the financial markets for young people of all backgrounds. Drawing on the support and expertise of educators and the financial industry, the Foundation provides financial education to strengthen economic opportunity across communities and increase awareness of the benefits of the global marketplace. Since 1977, the Foundation’s flagship program, The Stock Market Game™, has guided more than 23 million students on their path to financial independence by attaining stronger life skills, improving academic achievement, and boosting their social-emotional learning. For more information on the SIFMA Foundation, visit www.sifma.org/foundation.</a:t>
            </a:r>
            <a:endParaRPr lang="en-US" sz="1600" dirty="0">
              <a:latin typeface="Aptos" panose="020B0004020202020204" pitchFamily="34" charset="0"/>
            </a:endParaRPr>
          </a:p>
        </p:txBody>
      </p:sp>
      <p:sp>
        <p:nvSpPr>
          <p:cNvPr id="7" name="Title 1">
            <a:extLst>
              <a:ext uri="{FF2B5EF4-FFF2-40B4-BE49-F238E27FC236}">
                <a16:creationId xmlns:a16="http://schemas.microsoft.com/office/drawing/2014/main" id="{F79135A6-780B-B08C-AA00-550DD5C95CD7}"/>
              </a:ext>
            </a:extLst>
          </p:cNvPr>
          <p:cNvSpPr txBox="1">
            <a:spLocks/>
          </p:cNvSpPr>
          <p:nvPr/>
        </p:nvSpPr>
        <p:spPr>
          <a:xfrm>
            <a:off x="677332" y="1842704"/>
            <a:ext cx="7766936" cy="465426"/>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b="1" kern="1200">
                <a:solidFill>
                  <a:schemeClr val="accent1"/>
                </a:solidFill>
                <a:latin typeface="Aptos" panose="020B0004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2000"/>
              <a:t>About the SIFMA Foundation</a:t>
            </a:r>
          </a:p>
        </p:txBody>
      </p:sp>
    </p:spTree>
    <p:extLst>
      <p:ext uri="{BB962C8B-B14F-4D97-AF65-F5344CB8AC3E}">
        <p14:creationId xmlns:p14="http://schemas.microsoft.com/office/powerpoint/2010/main" val="3518877629"/>
      </p:ext>
    </p:extLst>
  </p:cSld>
  <p:clrMapOvr>
    <a:masterClrMapping/>
  </p:clrMapOvr>
</p:sld>
</file>

<file path=ppt/theme/theme1.xml><?xml version="1.0" encoding="utf-8"?>
<a:theme xmlns:a="http://schemas.openxmlformats.org/drawingml/2006/main" name="SIFMA them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SIFMA theme" id="{1A635837-32F3-4C6C-B833-7F0A0828326B}" vid="{C453CC9F-3CDE-491C-BF49-C2872AA94E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3BFD1ABABA24847975DD3D26D9DD08D" ma:contentTypeVersion="6" ma:contentTypeDescription="Create a new document." ma:contentTypeScope="" ma:versionID="62361bff31d328e94f628b801e493f5d">
  <xsd:schema xmlns:xsd="http://www.w3.org/2001/XMLSchema" xmlns:xs="http://www.w3.org/2001/XMLSchema" xmlns:p="http://schemas.microsoft.com/office/2006/metadata/properties" xmlns:ns2="46113078-6c3b-48b0-9c70-8df2312d9756" xmlns:ns3="df265813-5adf-4776-9a7b-63636073f356" targetNamespace="http://schemas.microsoft.com/office/2006/metadata/properties" ma:root="true" ma:fieldsID="ec413df847ef2037701ca71a53b4a4e4" ns2:_="" ns3:_="">
    <xsd:import namespace="46113078-6c3b-48b0-9c70-8df2312d9756"/>
    <xsd:import namespace="df265813-5adf-4776-9a7b-63636073f3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113078-6c3b-48b0-9c70-8df2312d9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265813-5adf-4776-9a7b-63636073f3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B2FD4A5-F911-4D6E-A108-3A145A31F078}">
  <ds:schemaRefs>
    <ds:schemaRef ds:uri="http://schemas.microsoft.com/sharepoint/v3/contenttype/forms"/>
  </ds:schemaRefs>
</ds:datastoreItem>
</file>

<file path=customXml/itemProps2.xml><?xml version="1.0" encoding="utf-8"?>
<ds:datastoreItem xmlns:ds="http://schemas.openxmlformats.org/officeDocument/2006/customXml" ds:itemID="{7275BFEA-E89C-4DA6-A1DE-E49EEFA1FE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113078-6c3b-48b0-9c70-8df2312d9756"/>
    <ds:schemaRef ds:uri="df265813-5adf-4776-9a7b-63636073f3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B65B2F-75FF-4914-9649-4BAE165840CA}">
  <ds:schemaRef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purl.org/dc/dcmitype/"/>
    <ds:schemaRef ds:uri="http://schemas.openxmlformats.org/package/2006/metadata/core-properties"/>
    <ds:schemaRef ds:uri="http://purl.org/dc/terms/"/>
    <ds:schemaRef ds:uri="df265813-5adf-4776-9a7b-63636073f356"/>
    <ds:schemaRef ds:uri="46113078-6c3b-48b0-9c70-8df2312d975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SIFMA theme</Template>
  <TotalTime>8615</TotalTime>
  <Words>1680</Words>
  <Application>Microsoft Office PowerPoint</Application>
  <PresentationFormat>Widescreen</PresentationFormat>
  <Paragraphs>132</Paragraphs>
  <Slides>14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Arial</vt:lpstr>
      <vt:lpstr>Wingdings 3</vt:lpstr>
      <vt:lpstr>SIFMA theme</vt:lpstr>
      <vt:lpstr>Building Financial Futures: Parents’ Perspectives on Youth Financial Education</vt:lpstr>
      <vt:lpstr>About the survey</vt:lpstr>
      <vt:lpstr>Nearly all K-12 parents (92%) agree it’s critical that their child learns to invest.</vt:lpstr>
      <vt:lpstr>However, 78% of parents are not completely confident in their abilities to teach their children how to invest. </vt:lpstr>
      <vt:lpstr>Women are notably less confident in their ability to teach their children about investing basics.</vt:lpstr>
      <vt:lpstr>Parents aren’t confident because most of them aren’t experienced enough with investing to teach their children about it.</vt:lpstr>
      <vt:lpstr>Schools fill the gap. 74% of parents would move their children to a different school if it offered financial education.</vt:lpstr>
      <vt:lpstr>In fact, nearly all (91%) the parents say a class about investing would be more valuable than many required K-12 classes.</vt:lpstr>
      <vt:lpstr>Parents feel that financial education in schools is important to eliminating economic inequalities.</vt:lpstr>
      <vt:lpstr>More than three-quarters of parents (76%) think that financial education should start before high school.</vt:lpstr>
      <vt:lpstr>Most parents give their school district a passing grade on teaching financial skills.</vt:lpstr>
      <vt:lpstr>However, financial education access varies across the country. Parents in rural areas rate their school districts poorly. </vt:lpstr>
      <vt:lpstr>It’s more important than ever before that children learn to invest well.</vt:lpstr>
      <vt:lpstr>For more information, please 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Phillips, Delaney</dc:creator>
  <cp:lastModifiedBy>Welch, John</cp:lastModifiedBy>
  <cp:revision>5</cp:revision>
  <dcterms:created xsi:type="dcterms:W3CDTF">2024-10-17T20:06:26Z</dcterms:created>
  <dcterms:modified xsi:type="dcterms:W3CDTF">2024-10-28T13:46:19Z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0x010100B3BFD1ABABA24847975DD3D26D9DD08D</vt:lpwstr>
  </property>
</Properties>
</file>