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9"/>
  </p:notesMasterIdLst>
  <p:sldIdLst>
    <p:sldId id="301" r:id="rIdSlide1"/>
    <p:sldId id="302" r:id="rIdSlide2"/>
    <p:sldId id="303" r:id="rIdSlide3"/>
    <p:sldId id="304" r:id="rIdSlide4"/>
    <p:sldId id="305" r:id="rIdSlide5"/>
    <p:sldId id="306" r:id="rIdSlide6"/>
    <p:sldId id="307" r:id="rIdSlide7"/>
    <p:sldId id="308" r:id="rIdSlide8"/>
    <p:sldId id="309" r:id="rIdSlide9"/>
    <p:sldId id="310" r:id="rIdSlide10"/>
    <p:sldId id="311" r:id="rIdSlide11"/>
    <p:sldId id="312" r:id="rIdSlide12"/>
    <p:sldId id="313" r:id="rIdSlide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C88224-2BF7-123F-5712-25AA5831D704}" name="Wasserman, Hillary" initials="HW" userId="S::Hillary.Wasserman@edelmansmithfield.com::df3361ca-93e2-4452-8ee2-cb8a5e80162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8A22F"/>
    <a:srgbClr val="A8C1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ustomXml" Target="../customXml/item3.xml"/><Relationship Id="rId21" Type="http://schemas.openxmlformats.org/officeDocument/2006/relationships/viewProps" Target="viewProps.xml"/><Relationship Id="rId2" Type="http://schemas.openxmlformats.org/officeDocument/2006/relationships/customXml" Target="../customXml/item2.xml"/><Relationship Id="rId20" Type="http://schemas.openxmlformats.org/officeDocument/2006/relationships/presProps" Target="presProps.xml"/><Relationship Id="rId1" Type="http://schemas.openxmlformats.org/officeDocument/2006/relationships/customXml" Target="../customXml/item1.xml"/><Relationship Id="rId24" Type="http://schemas.microsoft.com/office/2018/10/relationships/authors" Target="authors.xml"/><Relationship Id="rId23" Type="http://schemas.openxmlformats.org/officeDocument/2006/relationships/tableStyles" Target="tableStyles.xml"/><Relationship Id="rId19" Type="http://schemas.openxmlformats.org/officeDocument/2006/relationships/notesMaster" Target="notesMasters/notesMaster1.xml"/><Relationship Id="rId4" Type="http://schemas.openxmlformats.org/officeDocument/2006/relationships/slideMaster" Target="slideMasters/slideMaster1.xml"/><Relationship Id="rId22" Type="http://schemas.openxmlformats.org/officeDocument/2006/relationships/theme" Target="theme/theme1.xml"/><Relationship Id="rIdSlide1" Type="http://schemas.openxmlformats.org/officeDocument/2006/relationships/slide" Target="slides/slide1.xml"/><Relationship Id="rIdSlide2" Type="http://schemas.openxmlformats.org/officeDocument/2006/relationships/slide" Target="slides/slide2.xml"/><Relationship Id="rIdSlide3" Type="http://schemas.openxmlformats.org/officeDocument/2006/relationships/slide" Target="slides/slide3.xml"/><Relationship Id="rIdSlide4" Type="http://schemas.openxmlformats.org/officeDocument/2006/relationships/slide" Target="slides/slide4.xml"/><Relationship Id="rIdSlide5" Type="http://schemas.openxmlformats.org/officeDocument/2006/relationships/slide" Target="slides/slide5.xml"/><Relationship Id="rIdSlide6" Type="http://schemas.openxmlformats.org/officeDocument/2006/relationships/slide" Target="slides/slide6.xml"/><Relationship Id="rIdSlide7" Type="http://schemas.openxmlformats.org/officeDocument/2006/relationships/slide" Target="slides/slide7.xml"/><Relationship Id="rIdSlide8" Type="http://schemas.openxmlformats.org/officeDocument/2006/relationships/slide" Target="slides/slide8.xml"/><Relationship Id="rIdSlide9" Type="http://schemas.openxmlformats.org/officeDocument/2006/relationships/slide" Target="slides/slide9.xml"/><Relationship Id="rIdSlide10" Type="http://schemas.openxmlformats.org/officeDocument/2006/relationships/slide" Target="slides/slide10.xml"/><Relationship Id="rIdSlide11" Type="http://schemas.openxmlformats.org/officeDocument/2006/relationships/slide" Target="slides/slide11.xml"/><Relationship Id="rIdSlide12" Type="http://schemas.openxmlformats.org/officeDocument/2006/relationships/slide" Target="slides/slide12.xml"/><Relationship Id="rIdSlide13"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Sheet1!$B$2:$B$6</c:f>
              <c:strCache>
                <c:ptCount val="5"/>
                <c:pt idx="0">
                  <c:v>A</c:v>
                </c:pt>
                <c:pt idx="1">
                  <c:v>B</c:v>
                </c:pt>
                <c:pt idx="2">
                  <c:v>C</c:v>
                </c:pt>
                <c:pt idx="3">
                  <c:v>D</c:v>
                </c:pt>
                <c:pt idx="4">
                  <c:v>F</c:v>
                </c:pt>
              </c:strCache>
            </c:strRef>
          </c:cat>
          <c:val>
            <c:numRef>
              <c:f>Sheet1!$C$2:$C$6</c:f>
              <c:numCache>
                <c:formatCode>0%</c:formatCode>
                <c:ptCount val="5"/>
                <c:pt idx="0">
                  <c:v>0.31</c:v>
                </c:pt>
                <c:pt idx="1">
                  <c:v>0.45</c:v>
                </c:pt>
                <c:pt idx="2">
                  <c:v>0.17</c:v>
                </c:pt>
                <c:pt idx="3">
                  <c:v>0.03</c:v>
                </c:pt>
                <c:pt idx="4">
                  <c:v>0.04</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6"/>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0.44</c:v>
                </c:pt>
                <c:pt idx="1">
                  <c:v>0.5</c:v>
                </c:pt>
                <c:pt idx="2">
                  <c:v>0.06</c:v>
                </c:pt>
                <c:pt idx="3">
                  <c:v>0.01</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6"/>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Sheet1!$B$2:$B$6</c:f>
              <c:strCache>
                <c:ptCount val="5"/>
                <c:pt idx="0">
                  <c:v>Completely confident</c:v>
                </c:pt>
                <c:pt idx="1">
                  <c:v>Mostly confident</c:v>
                </c:pt>
                <c:pt idx="2">
                  <c:v>Somewhat confident</c:v>
                </c:pt>
                <c:pt idx="3">
                  <c:v>Not too confident</c:v>
                </c:pt>
                <c:pt idx="4">
                  <c:v>Not at all confident</c:v>
                </c:pt>
              </c:strCache>
            </c:strRef>
          </c:cat>
          <c:val>
            <c:numRef>
              <c:f>Sheet1!$C$2:$C$6</c:f>
              <c:numCache>
                <c:formatCode>0%</c:formatCode>
                <c:ptCount val="5"/>
                <c:pt idx="0">
                  <c:v>0.19</c:v>
                </c:pt>
                <c:pt idx="1">
                  <c:v>0.33</c:v>
                </c:pt>
                <c:pt idx="2">
                  <c:v>0.34</c:v>
                </c:pt>
                <c:pt idx="3">
                  <c:v>0.12</c:v>
                </c:pt>
                <c:pt idx="4">
                  <c:v>0.02</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4"/>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manualLayout>
          <c:layoutTarget val="inner"/>
          <c:xMode val="edge"/>
          <c:yMode val="edge"/>
          <c:x val="0.42"/>
          <c:y val="0.03"/>
          <c:w val="0.5"/>
          <c:h val="0.94"/>
        </c:manualLayout>
      </c:layout>
      <c:barChart>
        <c:barDir val="bar"/>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Sheet1!$B$2:$B$8</c:f>
              <c:strCache>
                <c:ptCount val="7"/>
                <c:pt idx="0">
                  <c:v>None of these</c:v>
                </c:pt>
                <c:pt idx="1">
                  <c:v>Compounding interest</c:v>
                </c:pt>
                <c:pt idx="2">
                  <c:v>How and why to diversify</c:v>
                </c:pt>
                <c:pt idx="3">
                  <c:v>Adjusting investment strategy to meet goals</c:v>
                </c:pt>
                <c:pt idx="4">
                  <c:v>Navigating market volatility</c:v>
                </c:pt>
                <c:pt idx="5">
                  <c:v>How to evaluate risk and return</c:v>
                </c:pt>
                <c:pt idx="6">
                  <c:v>Different asset classes (e.g., stocks, bonds, mutual funds, ETFs)</c:v>
                </c:pt>
              </c:strCache>
            </c:strRef>
          </c:cat>
          <c:val>
            <c:numRef>
              <c:f>Sheet1!$C$2:$C$8</c:f>
              <c:numCache>
                <c:formatCode>0%</c:formatCode>
                <c:ptCount val="7"/>
                <c:pt idx="0">
                  <c:v>0.14</c:v>
                </c:pt>
                <c:pt idx="1">
                  <c:v>0.34</c:v>
                </c:pt>
                <c:pt idx="2">
                  <c:v>0.37</c:v>
                </c:pt>
                <c:pt idx="3">
                  <c:v>0.41</c:v>
                </c:pt>
                <c:pt idx="4">
                  <c:v>0.41</c:v>
                </c:pt>
                <c:pt idx="5">
                  <c:v>0.44</c:v>
                </c:pt>
                <c:pt idx="6">
                  <c:v>0.46</c:v>
                </c:pt>
              </c:numCache>
            </c:numRef>
          </c:val>
        </c:ser>
        <c:gapWidth val="100"/>
        <c:axId val="501"/>
        <c:axId val="502"/>
      </c:barChart>
      <c:catAx>
        <c:axId val="501"/>
        <c:scaling>
          <c:orientation val="minMax"/>
        </c:scaling>
        <c:delete val="0"/>
        <c:axPos val="l"/>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6"/>
          <c:min val="0"/>
        </c:scaling>
        <c:delete val="1"/>
        <c:axPos val="b"/>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0.61</c:v>
                </c:pt>
                <c:pt idx="1">
                  <c:v>0.33</c:v>
                </c:pt>
                <c:pt idx="2">
                  <c:v>0.04</c:v>
                </c:pt>
                <c:pt idx="3">
                  <c:v>0.03</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7"/>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manualLayout>
          <c:layoutTarget val="inner"/>
          <c:xMode val="edge"/>
          <c:yMode val="edge"/>
          <c:x val="0.42"/>
          <c:y val="0.03"/>
          <c:w val="0.5"/>
          <c:h val="0.94"/>
        </c:manualLayout>
      </c:layout>
      <c:barChart>
        <c:barDir val="bar"/>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Sheet1!$B$2:$B$9</c:f>
              <c:strCache>
                <c:ptCount val="8"/>
                <c:pt idx="0">
                  <c:v>Nothing would prevent me from doing this</c:v>
                </c:pt>
                <c:pt idx="1">
                  <c:v>Other</c:v>
                </c:pt>
                <c:pt idx="2">
                  <c:v>I don’t know how to do this</c:v>
                </c:pt>
                <c:pt idx="3">
                  <c:v>They don’t need an investment account at this age</c:v>
                </c:pt>
                <c:pt idx="4">
                  <c:v>This is a financial milestone children should do themselves</c:v>
                </c:pt>
                <c:pt idx="5">
                  <c:v>Prioritizing investments for myself</c:v>
                </c:pt>
                <c:pt idx="6">
                  <c:v>Concerns about market volatility</c:v>
                </c:pt>
                <c:pt idx="7">
                  <c:v>Lack of available funds</c:v>
                </c:pt>
              </c:strCache>
            </c:strRef>
          </c:cat>
          <c:val>
            <c:numRef>
              <c:f>Sheet1!$C$2:$C$9</c:f>
              <c:numCache>
                <c:formatCode>0%</c:formatCode>
                <c:ptCount val="8"/>
                <c:pt idx="0">
                  <c:v>0.26</c:v>
                </c:pt>
                <c:pt idx="1">
                  <c:v>0.02</c:v>
                </c:pt>
                <c:pt idx="2">
                  <c:v>0.09</c:v>
                </c:pt>
                <c:pt idx="3">
                  <c:v>0.1</c:v>
                </c:pt>
                <c:pt idx="4">
                  <c:v>0.11</c:v>
                </c:pt>
                <c:pt idx="5">
                  <c:v>0.17</c:v>
                </c:pt>
                <c:pt idx="6">
                  <c:v>0.24</c:v>
                </c:pt>
                <c:pt idx="7">
                  <c:v>0.47</c:v>
                </c:pt>
              </c:numCache>
            </c:numRef>
          </c:val>
        </c:ser>
        <c:gapWidth val="100"/>
        <c:axId val="501"/>
        <c:axId val="502"/>
      </c:barChart>
      <c:catAx>
        <c:axId val="501"/>
        <c:scaling>
          <c:orientation val="minMax"/>
        </c:scaling>
        <c:delete val="0"/>
        <c:axPos val="l"/>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6"/>
          <c:min val="0"/>
        </c:scaling>
        <c:delete val="1"/>
        <c:axPos val="b"/>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Sheet1!$B$2:$B$5</c:f>
              <c:strCache>
                <c:ptCount val="4"/>
                <c:pt idx="0">
                  <c:v>I have a firm understanding of
what they are and how they work</c:v>
                </c:pt>
                <c:pt idx="1">
                  <c:v>I know the basics
of how they work</c:v>
                </c:pt>
                <c:pt idx="2">
                  <c:v>I’ve heard of them but don’t
really know how they work</c:v>
                </c:pt>
                <c:pt idx="3">
                  <c:v>I have not heard of
them before today</c:v>
                </c:pt>
              </c:strCache>
            </c:strRef>
          </c:cat>
          <c:val>
            <c:numRef>
              <c:f>Sheet1!$C$2:$C$5</c:f>
              <c:numCache>
                <c:formatCode>0%</c:formatCode>
                <c:ptCount val="4"/>
                <c:pt idx="0">
                  <c:v>0.14</c:v>
                </c:pt>
                <c:pt idx="1">
                  <c:v>0.24</c:v>
                </c:pt>
                <c:pt idx="2">
                  <c:v>0.38</c:v>
                </c:pt>
                <c:pt idx="3">
                  <c:v>0.25</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5"/>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Sheet1!$B$2:$B$4</c:f>
              <c:strCache>
                <c:ptCount val="3"/>
                <c:pt idx="0">
                  <c:v>Yes, but only if children are given
education on investing to go along with it</c:v>
                </c:pt>
                <c:pt idx="1">
                  <c:v>Yes, even if no additional
education on investing is provided</c:v>
                </c:pt>
                <c:pt idx="2">
                  <c:v>No, these will not lead to a higher level
of investment knowledge regardless</c:v>
                </c:pt>
              </c:strCache>
            </c:strRef>
          </c:cat>
          <c:val>
            <c:numRef>
              <c:f>Sheet1!$C$2:$C$4</c:f>
              <c:numCache>
                <c:formatCode>0%</c:formatCode>
                <c:ptCount val="3"/>
                <c:pt idx="0">
                  <c:v>0.54</c:v>
                </c:pt>
                <c:pt idx="1">
                  <c:v>0.28</c:v>
                </c:pt>
                <c:pt idx="2">
                  <c:v>0.18</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7"/>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Sheet1!$B$2:$B$5</c:f>
              <c:strCache>
                <c:ptCount val="4"/>
                <c:pt idx="0">
                  <c:v>Strongly agree</c:v>
                </c:pt>
                <c:pt idx="1">
                  <c:v>Somewhat agree</c:v>
                </c:pt>
                <c:pt idx="2">
                  <c:v>Somewhat disagree</c:v>
                </c:pt>
                <c:pt idx="3">
                  <c:v>Strongly disagree</c:v>
                </c:pt>
              </c:strCache>
            </c:strRef>
          </c:cat>
          <c:val>
            <c:numRef>
              <c:f>Sheet1!$C$2:$C$5</c:f>
              <c:numCache>
                <c:formatCode>0%</c:formatCode>
                <c:ptCount val="4"/>
                <c:pt idx="0">
                  <c:v>0.52</c:v>
                </c:pt>
                <c:pt idx="1">
                  <c:v>0.42</c:v>
                </c:pt>
                <c:pt idx="2">
                  <c:v>0.04</c:v>
                </c:pt>
                <c:pt idx="3">
                  <c:v>0.03</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6"/>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Sheet1!$C$1</c:f>
              <c:strCache>
                <c:ptCount val="1"/>
                <c:pt idx="0">
                  <c:v>Column %</c:v>
                </c:pt>
              </c:strCache>
            </c:strRef>
          </c:tx>
          <c:spPr>
            <a:solidFill>
              <a:srgbClr val="78A22F"/>
            </a:solidFill>
          </c:spPr>
          <c:invertIfNegative val="0"/>
          <c:dLbls>
            <c:numFmt formatCode="0%" sourceLinked="0"/>
            <c:spPr>
              <a:noFill/>
              <a:ln>
                <a:noFill/>
              </a:ln>
            </c:spPr>
            <c:txPr>
              <a:bodyPr/>
              <a:lstStyle/>
              <a:p>
                <a:pPr>
                  <a:defRPr sz="1000"/>
                </a:pPr>
                <a:endParaRPr lang="en-US"/>
              </a:p>
            </c:txPr>
            <c:dLblPos val="outEnd"/>
            <c:showLegendKey val="0"/>
            <c:showVal val="1"/>
            <c:showCatName val="0"/>
            <c:showSerName val="0"/>
            <c:showPercent val="0"/>
            <c:showBubbleSize val="0"/>
          </c:dLbls>
          <c:cat>
            <c:strRef>
              <c:f>Sheet1!$B$2:$B$6</c:f>
              <c:strCache>
                <c:ptCount val="5"/>
                <c:pt idx="0">
                  <c:v>Extremely concerned</c:v>
                </c:pt>
                <c:pt idx="1">
                  <c:v>Very concerned</c:v>
                </c:pt>
                <c:pt idx="2">
                  <c:v>Somewhat concerned</c:v>
                </c:pt>
                <c:pt idx="3">
                  <c:v>Not too concerned</c:v>
                </c:pt>
                <c:pt idx="4">
                  <c:v>Not at all concerned</c:v>
                </c:pt>
              </c:strCache>
            </c:strRef>
          </c:cat>
          <c:val>
            <c:numRef>
              <c:f>Sheet1!$C$2:$C$6</c:f>
              <c:numCache>
                <c:formatCode>0%</c:formatCode>
                <c:ptCount val="5"/>
                <c:pt idx="0">
                  <c:v>0.13</c:v>
                </c:pt>
                <c:pt idx="1">
                  <c:v>0.3</c:v>
                </c:pt>
                <c:pt idx="2">
                  <c:v>0.33</c:v>
                </c:pt>
                <c:pt idx="3">
                  <c:v>0.21</c:v>
                </c:pt>
                <c:pt idx="4">
                  <c:v>0.04</c:v>
                </c:pt>
              </c:numCache>
            </c:numRef>
          </c:val>
        </c:ser>
        <c:gapWidth val="100"/>
        <c:axId val="501"/>
        <c:axId val="502"/>
      </c:barChart>
      <c:catAx>
        <c:axId val="501"/>
        <c:scaling>
          <c:orientation val="minMax"/>
        </c:scaling>
        <c:delete val="0"/>
        <c:axPos val="b"/>
        <c:numFmt formatCode="General" sourceLinked="1"/>
        <c:majorTickMark val="none"/>
        <c:minorTickMark val="none"/>
        <c:tickLblPos val="nextTo"/>
        <c:spPr>
          <a:noFill/>
          <a:ln>
            <a:noFill/>
          </a:ln>
        </c:spPr>
        <c:txPr>
          <a:bodyPr rot="0" vert="horz"/>
          <a:lstStyle/>
          <a:p>
            <a:pPr>
              <a:defRPr sz="1000"/>
            </a:pPr>
            <a:endParaRPr lang="en-US"/>
          </a:p>
        </c:txPr>
        <c:crossAx val="502"/>
        <c:crosses val="autoZero"/>
        <c:auto val="1"/>
        <c:lblAlgn val="ctr"/>
        <c:lblOffset val="100"/>
        <c:tickLblSkip val="1"/>
        <c:noMultiLvlLbl val="0"/>
      </c:catAx>
      <c:valAx>
        <c:axId val="502"/>
        <c:scaling>
          <c:orientation val="minMax"/>
          <c:max val="0.4"/>
          <c:min val="0"/>
        </c:scaling>
        <c:delete val="1"/>
        <c:axPos val="l"/>
        <c:numFmt formatCode="0%" sourceLinked="0"/>
        <c:majorTickMark val="none"/>
        <c:minorTickMark val="none"/>
        <c:tickLblPos val="none"/>
        <c:crossAx val="501"/>
        <c:crosses val="autoZero"/>
        <c:crossBetween val="between"/>
      </c:valAx>
      <c:spPr>
        <a:noFill/>
        <a:ln>
          <a:noFill/>
        </a:ln>
      </c:spPr>
    </c:plotArea>
    <c:plotVisOnly val="1"/>
    <c:dispBlanksAs val="gap"/>
  </c:chart>
  <c:spPr>
    <a:noFill/>
    <a:ln>
      <a:noFill/>
    </a:ln>
  </c:spPr>
  <c:txPr>
    <a:bodyPr/>
    <a:lstStyle/>
    <a:p>
      <a:pPr>
        <a:defRPr sz="1000" b="0">
          <a:solidFill>
            <a:schemeClr val="tx1"/>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F2C8E-71C4-4647-8698-84FB8F65F20C}" type="datetimeFigureOut">
              <a:rPr lang="en-US" smtClean="0"/>
              <a:t>10/23/2024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EAB02B-8C2B-4594-A36E-A80DAF6F2788}" type="slidenum">
              <a:rPr lang="en-US" smtClean="0"/>
              <a:t>‹#›</a:t>
            </a:fld>
            <a:endParaRPr lang="en-US"/>
          </a:p>
        </p:txBody>
      </p:sp>
    </p:spTree>
    <p:extLst>
      <p:ext uri="{BB962C8B-B14F-4D97-AF65-F5344CB8AC3E}">
        <p14:creationId xmlns:p14="http://schemas.microsoft.com/office/powerpoint/2010/main" val="3128276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EAB02B-8C2B-4594-A36E-A80DAF6F2788}" type="slidenum">
              <a:rPr lang="en-US" smtClean="0"/>
              <a:t>2</a:t>
            </a:fld>
            <a:endParaRPr lang="en-US"/>
          </a:p>
        </p:txBody>
      </p:sp>
    </p:spTree>
    <p:extLst>
      <p:ext uri="{BB962C8B-B14F-4D97-AF65-F5344CB8AC3E}">
        <p14:creationId xmlns:p14="http://schemas.microsoft.com/office/powerpoint/2010/main" val="715271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7425267" y="-8467"/>
            <a:ext cx="4766733" cy="6866467"/>
            <a:chOff x="7425267" y="-8467"/>
            <a:chExt cx="4766733"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Slide Number Placeholder 7">
            <a:extLst>
              <a:ext uri="{FF2B5EF4-FFF2-40B4-BE49-F238E27FC236}">
                <a16:creationId xmlns:a16="http://schemas.microsoft.com/office/drawing/2014/main" id="{04B0331D-89EC-9D57-17FF-7465870E85BF}"/>
              </a:ext>
            </a:extLst>
          </p:cNvPr>
          <p:cNvSpPr>
            <a:spLocks noGrp="1"/>
          </p:cNvSpPr>
          <p:nvPr>
            <p:ph type="sldNum" sz="quarter" idx="10"/>
          </p:nvPr>
        </p:nvSpPr>
        <p:spPr/>
        <p:txBody>
          <a:bodyPr/>
          <a:lstStyle/>
          <a:p>
            <a:fld id="{14680F30-EE37-43B7-B48D-DA137D7A7841}" type="slidenum">
              <a:rPr lang="en-US" smtClean="0"/>
              <a:pPr/>
              <a:t>‹#›</a:t>
            </a:fld>
            <a:endParaRPr lang="en-US"/>
          </a:p>
        </p:txBody>
      </p:sp>
    </p:spTree>
    <p:extLst>
      <p:ext uri="{BB962C8B-B14F-4D97-AF65-F5344CB8AC3E}">
        <p14:creationId xmlns:p14="http://schemas.microsoft.com/office/powerpoint/2010/main" val="43693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264542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18493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39366" y="6433917"/>
            <a:ext cx="911939" cy="365125"/>
          </a:xfrm>
          <a:prstGeom prst="rect">
            <a:avLst/>
          </a:prstGeom>
        </p:spPr>
        <p:txBody>
          <a:bodyPr/>
          <a:lstStyle/>
          <a:p>
            <a:endParaRPr lang="en-US"/>
          </a:p>
        </p:txBody>
      </p:sp>
      <p:sp>
        <p:nvSpPr>
          <p:cNvPr id="6" name="Footer Placeholder 5"/>
          <p:cNvSpPr>
            <a:spLocks noGrp="1"/>
          </p:cNvSpPr>
          <p:nvPr>
            <p:ph type="ftr" sz="quarter" idx="11"/>
          </p:nvPr>
        </p:nvSpPr>
        <p:spPr>
          <a:xfrm>
            <a:off x="1210792" y="6435488"/>
            <a:ext cx="28259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126358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639366" y="6433917"/>
            <a:ext cx="911939" cy="365125"/>
          </a:xfrm>
          <a:prstGeom prst="rect">
            <a:avLst/>
          </a:prstGeom>
        </p:spPr>
        <p:txBody>
          <a:bodyPr/>
          <a:lstStyle/>
          <a:p>
            <a:endParaRPr lang="en-US"/>
          </a:p>
        </p:txBody>
      </p:sp>
      <p:sp>
        <p:nvSpPr>
          <p:cNvPr id="8" name="Footer Placeholder 7"/>
          <p:cNvSpPr>
            <a:spLocks noGrp="1"/>
          </p:cNvSpPr>
          <p:nvPr>
            <p:ph type="ftr" sz="quarter" idx="11"/>
          </p:nvPr>
        </p:nvSpPr>
        <p:spPr>
          <a:xfrm>
            <a:off x="1210792" y="6435488"/>
            <a:ext cx="2825949"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1020044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a:xfrm>
            <a:off x="4639366" y="6433917"/>
            <a:ext cx="911939" cy="365125"/>
          </a:xfrm>
          <a:prstGeom prst="rect">
            <a:avLst/>
          </a:prstGeom>
        </p:spPr>
        <p:txBody>
          <a:bodyPr/>
          <a:lstStyle/>
          <a:p>
            <a:endParaRPr lang="en-US"/>
          </a:p>
        </p:txBody>
      </p:sp>
      <p:sp>
        <p:nvSpPr>
          <p:cNvPr id="4" name="Footer Placeholder 3"/>
          <p:cNvSpPr>
            <a:spLocks noGrp="1"/>
          </p:cNvSpPr>
          <p:nvPr>
            <p:ph type="ftr" sz="quarter" idx="11"/>
          </p:nvPr>
        </p:nvSpPr>
        <p:spPr>
          <a:xfrm>
            <a:off x="1210792" y="6435488"/>
            <a:ext cx="2825949"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25046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639366" y="6433917"/>
            <a:ext cx="911939" cy="365125"/>
          </a:xfrm>
          <a:prstGeom prst="rect">
            <a:avLst/>
          </a:prstGeom>
        </p:spPr>
        <p:txBody>
          <a:bodyPr/>
          <a:lstStyle/>
          <a:p>
            <a:endParaRPr lang="en-US"/>
          </a:p>
        </p:txBody>
      </p:sp>
      <p:sp>
        <p:nvSpPr>
          <p:cNvPr id="3" name="Footer Placeholder 2"/>
          <p:cNvSpPr>
            <a:spLocks noGrp="1"/>
          </p:cNvSpPr>
          <p:nvPr>
            <p:ph type="ftr" sz="quarter" idx="11"/>
          </p:nvPr>
        </p:nvSpPr>
        <p:spPr>
          <a:xfrm>
            <a:off x="1210792" y="6435488"/>
            <a:ext cx="2825949"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985455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a:xfrm>
            <a:off x="4639366" y="6433917"/>
            <a:ext cx="911939" cy="365125"/>
          </a:xfrm>
          <a:prstGeom prst="rect">
            <a:avLst/>
          </a:prstGeom>
        </p:spPr>
        <p:txBody>
          <a:bodyPr/>
          <a:lstStyle/>
          <a:p>
            <a:endParaRPr lang="en-US"/>
          </a:p>
        </p:txBody>
      </p:sp>
      <p:sp>
        <p:nvSpPr>
          <p:cNvPr id="6" name="Footer Placeholder 5"/>
          <p:cNvSpPr>
            <a:spLocks noGrp="1"/>
          </p:cNvSpPr>
          <p:nvPr>
            <p:ph type="ftr" sz="quarter" idx="11"/>
          </p:nvPr>
        </p:nvSpPr>
        <p:spPr>
          <a:xfrm>
            <a:off x="1210792" y="6435488"/>
            <a:ext cx="28259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2831741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39366" y="6433917"/>
            <a:ext cx="911939" cy="365125"/>
          </a:xfrm>
          <a:prstGeom prst="rect">
            <a:avLst/>
          </a:prstGeom>
        </p:spPr>
        <p:txBody>
          <a:bodyPr/>
          <a:lstStyle/>
          <a:p>
            <a:endParaRPr lang="en-US"/>
          </a:p>
        </p:txBody>
      </p:sp>
      <p:sp>
        <p:nvSpPr>
          <p:cNvPr id="6" name="Footer Placeholder 5"/>
          <p:cNvSpPr>
            <a:spLocks noGrp="1"/>
          </p:cNvSpPr>
          <p:nvPr>
            <p:ph type="ftr" sz="quarter" idx="11"/>
          </p:nvPr>
        </p:nvSpPr>
        <p:spPr>
          <a:xfrm>
            <a:off x="1210792" y="6435488"/>
            <a:ext cx="2825949"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92740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089534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473314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25716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67986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549947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2951898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39366" y="6433917"/>
            <a:ext cx="911939" cy="365125"/>
          </a:xfrm>
          <a:prstGeom prst="rect">
            <a:avLst/>
          </a:prstGeom>
        </p:spPr>
        <p:txBody>
          <a:bodyPr/>
          <a:lstStyle/>
          <a:p>
            <a:endParaRPr lang="en-US"/>
          </a:p>
        </p:txBody>
      </p:sp>
      <p:sp>
        <p:nvSpPr>
          <p:cNvPr id="5" name="Footer Placeholder 4"/>
          <p:cNvSpPr>
            <a:spLocks noGrp="1"/>
          </p:cNvSpPr>
          <p:nvPr>
            <p:ph type="ftr" sz="quarter" idx="11"/>
          </p:nvPr>
        </p:nvSpPr>
        <p:spPr>
          <a:xfrm>
            <a:off x="1210792" y="6435488"/>
            <a:ext cx="2825949"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1376952" y="6433917"/>
            <a:ext cx="683339" cy="365125"/>
          </a:xfrm>
          <a:prstGeom prst="rect">
            <a:avLst/>
          </a:prstGeom>
        </p:spPr>
        <p:txBody>
          <a:bodyPr/>
          <a:lstStyle/>
          <a:p>
            <a:fld id="{14680F30-EE37-43B7-B48D-DA137D7A7841}" type="slidenum">
              <a:rPr lang="en-US" smtClean="0"/>
              <a:t>‹#›</a:t>
            </a:fld>
            <a:endParaRPr lang="en-US"/>
          </a:p>
        </p:txBody>
      </p:sp>
    </p:spTree>
    <p:extLst>
      <p:ext uri="{BB962C8B-B14F-4D97-AF65-F5344CB8AC3E}">
        <p14:creationId xmlns:p14="http://schemas.microsoft.com/office/powerpoint/2010/main" val="3523974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USE THI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0AB0-172D-27E0-D77E-A576CA89F071}"/>
              </a:ext>
            </a:extLst>
          </p:cNvPr>
          <p:cNvSpPr>
            <a:spLocks noGrp="1"/>
          </p:cNvSpPr>
          <p:nvPr>
            <p:ph type="title" hasCustomPrompt="1"/>
          </p:nvPr>
        </p:nvSpPr>
        <p:spPr>
          <a:xfrm>
            <a:off x="838200" y="365125"/>
            <a:ext cx="10515600" cy="1201543"/>
          </a:xfrm>
        </p:spPr>
        <p:txBody>
          <a:bodyPr>
            <a:noAutofit/>
          </a:bodyPr>
          <a:lstStyle>
            <a:lvl1pPr>
              <a:defRPr sz="2800" b="1"/>
            </a:lvl1pPr>
          </a:lstStyle>
          <a:p>
            <a:r>
              <a:rPr lang="en-US"/>
              <a:t>Headline finding</a:t>
            </a:r>
          </a:p>
        </p:txBody>
      </p:sp>
      <p:sp>
        <p:nvSpPr>
          <p:cNvPr id="5" name="Slide Number Placeholder 4">
            <a:extLst>
              <a:ext uri="{FF2B5EF4-FFF2-40B4-BE49-F238E27FC236}">
                <a16:creationId xmlns:a16="http://schemas.microsoft.com/office/drawing/2014/main" id="{A17E4C72-1074-A65D-516A-FC949479CE83}"/>
              </a:ext>
            </a:extLst>
          </p:cNvPr>
          <p:cNvSpPr>
            <a:spLocks noGrp="1"/>
          </p:cNvSpPr>
          <p:nvPr>
            <p:ph type="sldNum" sz="quarter" idx="12"/>
          </p:nvPr>
        </p:nvSpPr>
        <p:spPr>
          <a:xfrm>
            <a:off x="10670461" y="6368369"/>
            <a:ext cx="683339" cy="365125"/>
          </a:xfrm>
          <a:prstGeom prst="rect">
            <a:avLst/>
          </a:prstGeom>
        </p:spPr>
        <p:txBody>
          <a:bodyPr/>
          <a:lstStyle/>
          <a:p>
            <a:fld id="{14680F30-EE37-43B7-B48D-DA137D7A7841}" type="slidenum">
              <a:rPr lang="en-US" smtClean="0"/>
              <a:t>‹#›</a:t>
            </a:fld>
            <a:endParaRPr lang="en-US"/>
          </a:p>
        </p:txBody>
      </p:sp>
      <p:sp>
        <p:nvSpPr>
          <p:cNvPr id="9" name="Text Placeholder 8">
            <a:extLst>
              <a:ext uri="{FF2B5EF4-FFF2-40B4-BE49-F238E27FC236}">
                <a16:creationId xmlns:a16="http://schemas.microsoft.com/office/drawing/2014/main" id="{874F80E6-9A9A-9125-31E7-4E32CBBF0EF3}"/>
              </a:ext>
            </a:extLst>
          </p:cNvPr>
          <p:cNvSpPr>
            <a:spLocks noGrp="1"/>
          </p:cNvSpPr>
          <p:nvPr>
            <p:ph type="body" sz="quarter" idx="13" hasCustomPrompt="1"/>
          </p:nvPr>
        </p:nvSpPr>
        <p:spPr>
          <a:xfrm>
            <a:off x="838200" y="1633344"/>
            <a:ext cx="10515600" cy="595312"/>
          </a:xfrm>
          <a:noFill/>
        </p:spPr>
        <p:txBody>
          <a:bodyPr anchor="ctr">
            <a:normAutofit/>
          </a:bodyPr>
          <a:lstStyle>
            <a:lvl1pPr marL="0" indent="0">
              <a:buNone/>
              <a:defRPr sz="1800"/>
            </a:lvl1pPr>
          </a:lstStyle>
          <a:p>
            <a:pPr lvl="0"/>
            <a:r>
              <a:rPr lang="en-US"/>
              <a:t>Placeholder for question</a:t>
            </a:r>
          </a:p>
        </p:txBody>
      </p:sp>
      <p:sp>
        <p:nvSpPr>
          <p:cNvPr id="11" name="Text Placeholder 10">
            <a:extLst>
              <a:ext uri="{FF2B5EF4-FFF2-40B4-BE49-F238E27FC236}">
                <a16:creationId xmlns:a16="http://schemas.microsoft.com/office/drawing/2014/main" id="{A74AD7A4-9310-D3AD-8591-C8E38A6C40FF}"/>
              </a:ext>
            </a:extLst>
          </p:cNvPr>
          <p:cNvSpPr>
            <a:spLocks noGrp="1"/>
          </p:cNvSpPr>
          <p:nvPr>
            <p:ph type="body" sz="quarter" idx="14" hasCustomPrompt="1"/>
          </p:nvPr>
        </p:nvSpPr>
        <p:spPr>
          <a:xfrm>
            <a:off x="8610600" y="2556588"/>
            <a:ext cx="2743200" cy="3666412"/>
          </a:xfrm>
          <a:noFill/>
        </p:spPr>
        <p:txBody>
          <a:bodyPr>
            <a:normAutofit/>
          </a:bodyPr>
          <a:lstStyle>
            <a:lvl1pPr marL="0" indent="0">
              <a:buNone/>
              <a:defRPr sz="1400">
                <a:solidFill>
                  <a:schemeClr val="tx2"/>
                </a:solidFill>
              </a:defRPr>
            </a:lvl1pPr>
          </a:lstStyle>
          <a:p>
            <a:pPr lvl="0"/>
            <a:r>
              <a:rPr lang="en-US"/>
              <a:t>Placeholder for data analysis</a:t>
            </a:r>
          </a:p>
        </p:txBody>
      </p:sp>
      <p:sp>
        <p:nvSpPr>
          <p:cNvPr id="15" name="Content Placeholder 14">
            <a:extLst>
              <a:ext uri="{FF2B5EF4-FFF2-40B4-BE49-F238E27FC236}">
                <a16:creationId xmlns:a16="http://schemas.microsoft.com/office/drawing/2014/main" id="{B99B0848-76A6-8961-9AF2-A649F7EBDDD1}"/>
              </a:ext>
            </a:extLst>
          </p:cNvPr>
          <p:cNvSpPr>
            <a:spLocks noGrp="1"/>
          </p:cNvSpPr>
          <p:nvPr>
            <p:ph sz="quarter" idx="15"/>
          </p:nvPr>
        </p:nvSpPr>
        <p:spPr>
          <a:xfrm>
            <a:off x="838199" y="2355850"/>
            <a:ext cx="7772400" cy="3785616"/>
          </a:xfrm>
        </p:spPr>
        <p:txBody>
          <a:bodyPr/>
          <a:lstStyle/>
          <a:p>
            <a:pPr lvl="0"/>
            <a:endParaRPr lang="en-US"/>
          </a:p>
        </p:txBody>
      </p:sp>
    </p:spTree>
    <p:extLst>
      <p:ext uri="{BB962C8B-B14F-4D97-AF65-F5344CB8AC3E}">
        <p14:creationId xmlns:p14="http://schemas.microsoft.com/office/powerpoint/2010/main" val="3800622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7334" y="1363771"/>
            <a:ext cx="8819534" cy="87813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3" y="2408622"/>
            <a:ext cx="8819535"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31EB2A97-634C-ECF1-56BA-62D5E99B32BC}"/>
              </a:ext>
            </a:extLst>
          </p:cNvPr>
          <p:cNvSpPr>
            <a:spLocks noGrp="1"/>
          </p:cNvSpPr>
          <p:nvPr>
            <p:ph type="sldNum" sz="quarter" idx="4"/>
          </p:nvPr>
        </p:nvSpPr>
        <p:spPr>
          <a:xfrm>
            <a:off x="11376952" y="6433917"/>
            <a:ext cx="683339" cy="365125"/>
          </a:xfrm>
          <a:prstGeom prst="rect">
            <a:avLst/>
          </a:prstGeom>
        </p:spPr>
        <p:txBody>
          <a:bodyPr/>
          <a:lstStyle>
            <a:lvl1pPr>
              <a:defRPr sz="1050">
                <a:solidFill>
                  <a:schemeClr val="accent1"/>
                </a:solidFill>
                <a:latin typeface="Aptos" panose="020B0004020202020204" pitchFamily="34" charset="0"/>
              </a:defRPr>
            </a:lvl1pPr>
          </a:lstStyle>
          <a:p>
            <a:fld id="{14680F30-EE37-43B7-B48D-DA137D7A7841}" type="slidenum">
              <a:rPr lang="en-US" smtClean="0"/>
              <a:pPr/>
              <a:t>‹#›</a:t>
            </a:fld>
            <a:endParaRPr lang="en-US"/>
          </a:p>
        </p:txBody>
      </p:sp>
    </p:spTree>
    <p:extLst>
      <p:ext uri="{BB962C8B-B14F-4D97-AF65-F5344CB8AC3E}">
        <p14:creationId xmlns:p14="http://schemas.microsoft.com/office/powerpoint/2010/main" val="11014404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200" b="1" kern="1200">
          <a:solidFill>
            <a:srgbClr val="AEC876"/>
          </a:solidFill>
          <a:latin typeface="Aptos" panose="020B0004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lumMod val="75000"/>
              <a:lumOff val="25000"/>
            </a:schemeClr>
          </a:solidFill>
          <a:latin typeface="Aptos" panose="020B0004020202020204" pitchFamily="34"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tx1">
              <a:lumMod val="75000"/>
              <a:lumOff val="25000"/>
            </a:schemeClr>
          </a:solidFill>
          <a:latin typeface="Aptos" panose="020B0004020202020204" pitchFamily="34"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ptos" panose="020B0004020202020204" pitchFamily="34"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ptos" panose="020B0004020202020204" pitchFamily="34"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ptos" panose="020B0004020202020204" pitchFamily="34"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Wakefield"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akefieldresearch.com/"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chart" Target="../charts/char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386C-5628-9B32-D968-E9462820CAA3}"/>
              </a:ext>
            </a:extLst>
          </p:cNvPr>
          <p:cNvSpPr>
            <a:spLocks noGrp="1"/>
          </p:cNvSpPr>
          <p:nvPr>
            <p:ph type="ctrTitle"/>
          </p:nvPr>
        </p:nvSpPr>
        <p:spPr>
          <a:xfrm>
            <a:off x="677332" y="1816768"/>
            <a:ext cx="8596671" cy="2234068"/>
          </a:xfrm>
        </p:spPr>
        <p:txBody>
          <a:bodyPr/>
          <a:lstStyle/>
          <a:p>
            <a:pPr algn="l"/>
            <a:r>
              <a:rPr lang="en-US" sz="2800" dirty="0"/>
              <a:t>Building Financial Futures:</a:t>
            </a:r>
            <a:br>
              <a:rPr lang="en-US" sz="2800" dirty="0"/>
            </a:br>
            <a:r>
              <a:rPr lang="en-US" sz="2800" b="0" dirty="0"/>
              <a:t>Parents’ Perspectives on Youth Financial Education</a:t>
            </a:r>
          </a:p>
        </p:txBody>
      </p:sp>
      <p:sp>
        <p:nvSpPr>
          <p:cNvPr id="3" name="Subtitle 2">
            <a:extLst>
              <a:ext uri="{FF2B5EF4-FFF2-40B4-BE49-F238E27FC236}">
                <a16:creationId xmlns:a16="http://schemas.microsoft.com/office/drawing/2014/main" id="{23A6B81D-A524-47EC-2622-041D6BE3518A}"/>
              </a:ext>
            </a:extLst>
          </p:cNvPr>
          <p:cNvSpPr>
            <a:spLocks noGrp="1"/>
          </p:cNvSpPr>
          <p:nvPr>
            <p:ph type="subTitle" idx="1"/>
          </p:nvPr>
        </p:nvSpPr>
        <p:spPr>
          <a:xfrm>
            <a:off x="677332" y="4050836"/>
            <a:ext cx="7766936" cy="1096899"/>
          </a:xfrm>
        </p:spPr>
        <p:txBody>
          <a:bodyPr/>
          <a:lstStyle/>
          <a:p>
            <a:pPr algn="l"/>
            <a:r>
              <a:rPr lang="en-US" dirty="0">
                <a:solidFill>
                  <a:schemeClr val="tx2"/>
                </a:solidFill>
              </a:rPr>
              <a:t>Research from the SIFMA Foundation</a:t>
            </a:r>
          </a:p>
          <a:p>
            <a:pPr algn="l"/>
            <a:r>
              <a:rPr lang="en-US" b="1" dirty="0">
                <a:solidFill>
                  <a:schemeClr val="tx2"/>
                </a:solidFill>
              </a:rPr>
              <a:t>August 2026</a:t>
            </a:r>
          </a:p>
        </p:txBody>
      </p:sp>
      <p:pic>
        <p:nvPicPr>
          <p:cNvPr id="4" name="Picture 3" descr="A black background with white text&#10;&#10;Description automatically generated">
            <a:extLst>
              <a:ext uri="{FF2B5EF4-FFF2-40B4-BE49-F238E27FC236}">
                <a16:creationId xmlns:a16="http://schemas.microsoft.com/office/drawing/2014/main" id="{F275C106-6F28-2B0E-1C60-81234549E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2" y="238078"/>
            <a:ext cx="3367699" cy="958981"/>
          </a:xfrm>
          <a:prstGeom prst="rect">
            <a:avLst/>
          </a:prstGeom>
        </p:spPr>
      </p:pic>
      <p:pic>
        <p:nvPicPr>
          <p:cNvPr id="5" name="Picture 4">
            <a:extLst>
              <a:ext uri="{FF2B5EF4-FFF2-40B4-BE49-F238E27FC236}">
                <a16:creationId xmlns:a16="http://schemas.microsoft.com/office/drawing/2014/main" id="{7DC829BB-1161-A13E-DD90-34065EF74FE0}"/>
              </a:ext>
            </a:extLst>
          </p:cNvPr>
          <p:cNvPicPr>
            <a:picLocks noChangeAspect="1"/>
          </p:cNvPicPr>
          <p:nvPr/>
        </p:nvPicPr>
        <p:blipFill>
          <a:blip r:embed="rId3"/>
          <a:srcRect l="28507"/>
          <a:stretch/>
        </p:blipFill>
        <p:spPr>
          <a:xfrm>
            <a:off x="677332" y="5991177"/>
            <a:ext cx="6759146" cy="866823"/>
          </a:xfrm>
          <a:prstGeom prst="rect">
            <a:avLst/>
          </a:prstGeom>
        </p:spPr>
      </p:pic>
      <p:pic>
        <p:nvPicPr>
          <p:cNvPr id="6" name="Picture 5" descr="Wakefield Research logo"/>
          <p:cNvPicPr>
            <a:picLocks noChangeAspect="1"/>
          </p:cNvPicPr>
          <p:nvPr/>
        </p:nvPicPr>
        <p:blipFill>
          <a:blip r:embed="rIdWakefield"/>
          <a:stretch>
            <a:fillRect/>
          </a:stretch>
        </p:blipFill>
        <p:spPr>
          <a:xfrm>
            <a:off x="0" y="5538495"/>
            <a:ext cx="4240696" cy="416608"/>
          </a:xfrm>
          <a:prstGeom prst="rect">
            <a:avLst/>
          </a:prstGeom>
        </p:spPr>
      </p:pic>
    </p:spTree>
    <p:extLst>
      <p:ext uri="{BB962C8B-B14F-4D97-AF65-F5344CB8AC3E}">
        <p14:creationId xmlns:p14="http://schemas.microsoft.com/office/powerpoint/2010/main" val="2391273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42830-C386-8F80-F47B-E82370CF4741}"/>
              </a:ext>
            </a:extLst>
          </p:cNvPr>
          <p:cNvSpPr>
            <a:spLocks noGrp="1"/>
          </p:cNvSpPr>
          <p:nvPr>
            <p:ph type="title"/>
          </p:nvPr>
        </p:nvSpPr>
        <p:spPr/>
        <p:txBody>
          <a:bodyPr/>
          <a:lstStyle/>
          <a:p>
            <a:r>
              <a:rPr lang="en-US" dirty="0"/>
              <a:t>About </a:t>
            </a:r>
            <a:r>
              <a:rPr lang="en-US"/>
              <a:t>the survey</a:t>
            </a:r>
            <a:endParaRPr lang="en-US" dirty="0"/>
          </a:p>
        </p:txBody>
      </p:sp>
      <p:sp>
        <p:nvSpPr>
          <p:cNvPr id="10" name="Content Placeholder 2">
            <a:extLst>
              <a:ext uri="{FF2B5EF4-FFF2-40B4-BE49-F238E27FC236}">
                <a16:creationId xmlns:a16="http://schemas.microsoft.com/office/drawing/2014/main" id="{88C2D9FC-A830-C439-1330-5D28BFB12572}"/>
              </a:ext>
            </a:extLst>
          </p:cNvPr>
          <p:cNvSpPr txBox="1">
            <a:spLocks/>
          </p:cNvSpPr>
          <p:nvPr/>
        </p:nvSpPr>
        <p:spPr>
          <a:xfrm>
            <a:off x="7271657" y="1396251"/>
            <a:ext cx="4354286" cy="5096624"/>
          </a:xfrm>
          <a:prstGeom prst="rect">
            <a:avLst/>
          </a:prstGeom>
          <a:solidFill>
            <a:schemeClr val="accent1">
              <a:lumMod val="60000"/>
              <a:lumOff val="40000"/>
            </a:schemeClr>
          </a:solidFill>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lumMod val="75000"/>
                    <a:lumOff val="25000"/>
                  </a:schemeClr>
                </a:solidFill>
                <a:latin typeface="Aptos" panose="020B0004020202020204" pitchFamily="34"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tx1">
                    <a:lumMod val="75000"/>
                    <a:lumOff val="25000"/>
                  </a:schemeClr>
                </a:solidFill>
                <a:latin typeface="Aptos" panose="020B0004020202020204" pitchFamily="34"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Aptos" panose="020B0004020202020204" pitchFamily="34"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Aptos" panose="020B0004020202020204" pitchFamily="34"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Aptos" panose="020B0004020202020204" pitchFamily="34"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kumimoji="0" lang="en-US" sz="1800" b="1" i="0" u="none" strike="noStrike" kern="1200" cap="none" spc="0" normalizeH="0" baseline="0" noProof="0" dirty="0">
                <a:ln>
                  <a:noFill/>
                </a:ln>
                <a:solidFill>
                  <a:prstClr val="black">
                    <a:lumMod val="75000"/>
                    <a:lumOff val="25000"/>
                  </a:prstClr>
                </a:solidFill>
                <a:effectLst/>
                <a:uLnTx/>
                <a:uFillTx/>
                <a:latin typeface="Aptos" panose="020B0004020202020204" pitchFamily="34" charset="0"/>
                <a:ea typeface="+mn-ea"/>
                <a:cs typeface="+mn-cs"/>
              </a:rPr>
              <a:t>Methodology</a:t>
            </a:r>
            <a:endParaRPr lang="en-US" sz="1600" dirty="0">
              <a:solidFill>
                <a:schemeClr val="tx2"/>
              </a:solidFill>
            </a:endParaRPr>
          </a:p>
          <a:p>
            <a:pPr marL="0" indent="0">
              <a:buFont typeface="Wingdings 3" charset="2"/>
              <a:buNone/>
            </a:pPr>
            <a:r>
              <a:rPr lang="en-US" sz="1600" dirty="0">
                <a:solidFill>
                  <a:schemeClr val="tx2"/>
                </a:solidFill>
              </a:rPr>
              <a:t>The SIFMA Foundation’s Survey was conducted by </a:t>
            </a:r>
            <a:r>
              <a:rPr lang="en-US" sz="1600" dirty="0">
                <a:solidFill>
                  <a:srgbClr val="0070C0"/>
                </a:solidFill>
                <a:hlinkClick r:id="rId3">
                  <a:extLst>
                    <a:ext uri="{A12FA001-AC4F-418D-AE19-62706E023703}">
                      <ahyp:hlinkClr xmlns:ahyp="http://schemas.microsoft.com/office/drawing/2018/hyperlinkcolor" val="tx"/>
                    </a:ext>
                  </a:extLst>
                </a:hlinkClick>
              </a:rPr>
              <a:t>Wakefield Research</a:t>
            </a:r>
            <a:r>
              <a:rPr lang="en-US" sz="1600" dirty="0">
                <a:solidFill>
                  <a:schemeClr val="tx2"/>
                </a:solidFill>
              </a:rPr>
              <a:t> among 1,000 nationally representative U.S. parents of kids in grades K-12, between August 7</a:t>
            </a:r>
            <a:r>
              <a:rPr lang="en-US" sz="1600" dirty="0" baseline="30000">
                <a:solidFill>
                  <a:schemeClr val="tx2"/>
                </a:solidFill>
              </a:rPr>
              <a:t>th</a:t>
            </a:r>
            <a:r>
              <a:rPr lang="en-US" sz="1600" dirty="0">
                <a:solidFill>
                  <a:schemeClr val="tx2"/>
                </a:solidFill>
              </a:rPr>
              <a:t> and August 17</a:t>
            </a:r>
            <a:r>
              <a:rPr lang="en-US" sz="1600" dirty="0" baseline="30000">
                <a:solidFill>
                  <a:schemeClr val="tx2"/>
                </a:solidFill>
              </a:rPr>
              <a:t>th</a:t>
            </a:r>
            <a:r>
              <a:rPr lang="en-US" sz="1600" dirty="0">
                <a:solidFill>
                  <a:schemeClr val="tx2"/>
                </a:solidFill>
              </a:rPr>
              <a:t>, 2026, using an email invitation and an online survey. Data has been weighted. </a:t>
            </a:r>
          </a:p>
          <a:p>
            <a:pPr marL="0" indent="0">
              <a:buFont typeface="Wingdings 3" charset="2"/>
              <a:buNone/>
            </a:pPr>
            <a:r>
              <a:rPr lang="en-US" sz="1600" dirty="0">
                <a:solidFill>
                  <a:schemeClr val="tx2"/>
                </a:solidFill>
              </a:rPr>
              <a:t>Results of any sample are subject to sampling variation. The magnitude of the variation is measurable and is affected by the number of interviews and the level of the percentages expressing the results. For the interviews conducted in this particular study, the chances are 95 in 100 that a survey result does not vary, plus or minus, by more than 3.1 percentage points from the result that would be obtained if interviews had been conducted with all persons in the universe represented by the sample. </a:t>
            </a:r>
          </a:p>
        </p:txBody>
      </p:sp>
      <p:sp>
        <p:nvSpPr>
          <p:cNvPr id="11" name="Text Placeholder 2">
            <a:extLst>
              <a:ext uri="{FF2B5EF4-FFF2-40B4-BE49-F238E27FC236}">
                <a16:creationId xmlns:a16="http://schemas.microsoft.com/office/drawing/2014/main" id="{B1F77EC4-85BC-E51D-2A21-5A9446770506}"/>
              </a:ext>
            </a:extLst>
          </p:cNvPr>
          <p:cNvSpPr>
            <a:spLocks noGrp="1"/>
          </p:cNvSpPr>
          <p:nvPr>
            <p:ph type="body" sz="quarter" idx="13"/>
          </p:nvPr>
        </p:nvSpPr>
        <p:spPr>
          <a:xfrm>
            <a:off x="838200" y="1420902"/>
            <a:ext cx="6030686" cy="4511812"/>
          </a:xfrm>
        </p:spPr>
        <p:txBody>
          <a:bodyPr anchor="t">
            <a:noAutofit/>
          </a:bodyPr>
          <a:lstStyle/>
          <a:p>
            <a:r>
              <a:rPr lang="en-US" dirty="0"/>
              <a:t>The SIFMA Foundation is a leading non-profit focused on financial education and preparing underserved youth for wealth-building opportunities. </a:t>
            </a:r>
          </a:p>
          <a:p>
            <a:r>
              <a:rPr lang="en-US" dirty="0"/>
              <a:t>We developed the “Building Financial Futures” survey to better understand and amplify the perspectives of parents of K-12 students regarding the importance of financial education in their children’s schools. We believe the insights they offered are critical to shaping our own financial education programs offered by the SIFMA Foundation, and may inspire educators and school administrators around the country to think about how they can incorporate financial education into their own classrooms. </a:t>
            </a:r>
          </a:p>
          <a:p>
            <a:r>
              <a:rPr lang="en-US" dirty="0"/>
              <a:t>We invite you to review the results of this survey and hope you will join us on our mission closing the opportunity gap by fostering greater knowledge of the financial markets for young people of all backgrounds. </a:t>
            </a:r>
          </a:p>
        </p:txBody>
      </p:sp>
      <p:sp>
        <p:nvSpPr>
          <p:cNvPr id="3" name="Slide Number Placeholder 2">
            <a:extLst>
              <a:ext uri="{FF2B5EF4-FFF2-40B4-BE49-F238E27FC236}">
                <a16:creationId xmlns:a16="http://schemas.microsoft.com/office/drawing/2014/main" id="{058CC98D-897A-A676-778E-D3EB3391DAD1}"/>
              </a:ext>
            </a:extLst>
          </p:cNvPr>
          <p:cNvSpPr>
            <a:spLocks noGrp="1"/>
          </p:cNvSpPr>
          <p:nvPr>
            <p:ph type="sldNum" sz="quarter" idx="12"/>
          </p:nvPr>
        </p:nvSpPr>
        <p:spPr/>
        <p:txBody>
          <a:bodyPr/>
          <a:lstStyle/>
          <a:p>
            <a:fld id="{14680F30-EE37-43B7-B48D-DA137D7A7841}" type="slidenum">
              <a:rPr lang="en-US" smtClean="0"/>
              <a:t>2</a:t>
            </a:fld>
            <a:endParaRPr lang="en-US"/>
          </a:p>
        </p:txBody>
      </p:sp>
    </p:spTree>
    <p:extLst>
      <p:ext uri="{BB962C8B-B14F-4D97-AF65-F5344CB8AC3E}">
        <p14:creationId xmlns:p14="http://schemas.microsoft.com/office/powerpoint/2010/main" val="356267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a:t>
            </a:r>
          </a:p>
        </p:txBody>
      </p:sp>
      <p:sp>
        <p:nvSpPr>
          <p:cNvPr id="3" name="Text Placeholder 2"/>
          <p:cNvSpPr>
            <a:spLocks noGrp="1"/>
          </p:cNvSpPr>
          <p:nvPr>
            <p:ph type="body" sz="quarter" idx="13"/>
          </p:nvPr>
        </p:nvSpPr>
        <p:spPr/>
        <p:txBody>
          <a:bodyPr>
            <a:normAutofit/>
          </a:bodyPr>
          <a:lstStyle/>
          <a:p>
            <a:r>
              <a:rPr lang="en-US" b="1" dirty="0"/>
              <a:t>Question</a:t>
            </a:r>
            <a:r>
              <a:rPr lang="en-US" dirty="0"/>
              <a:t>: What grade would you give your child(ren)’s school district for how well their current tools and curricula enable them to prepare students with the financial skills they need to be successful in life?</a:t>
            </a:r>
          </a:p>
        </p:txBody>
      </p:sp>
      <p:sp>
        <p:nvSpPr>
          <p:cNvPr id="4" name="Text Placeholder 3"/>
          <p:cNvSpPr>
            <a:spLocks noGrp="1"/>
          </p:cNvSpPr>
          <p:nvPr>
            <p:ph type="body" sz="quarter" idx="14"/>
          </p:nvPr>
        </p:nvSpPr>
        <p:spPr/>
        <p:txBody>
          <a:bodyPr>
            <a:normAutofit/>
          </a:bodyPr>
          <a:lstStyle/>
          <a:p>
            <a:r>
              <a:rPr lang="en-US" sz="1400" dirty="0"/>
              <a:t>More than nine in 10 parents (93%) give their children’s school district a passing grade in their ability to prepare students with the financial skills they need to be successful in life. Just under a third (31%) give the district an “A.”</a:t>
            </a:r>
          </a:p>
        </p:txBody>
      </p:sp>
      <p:graphicFrame>
        <p:nvGraphicFramePr>
          <p:cNvPr id="5" name="Chart 4" descr="Column chart: A 31%; B 45%; C 17%; D 3%; F 4%"/>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Q2.</a:t>
            </a:r>
          </a:p>
        </p:txBody>
      </p:sp>
      <p:sp>
        <p:nvSpPr>
          <p:cNvPr id="3" name="Text Placeholder 2"/>
          <p:cNvSpPr>
            <a:spLocks noGrp="1"/>
          </p:cNvSpPr>
          <p:nvPr>
            <p:ph type="body" sz="quarter" idx="13"/>
          </p:nvPr>
        </p:nvSpPr>
        <p:spPr/>
        <p:txBody>
          <a:bodyPr>
            <a:normAutofit/>
          </a:bodyPr>
          <a:lstStyle/>
          <a:p>
            <a:r>
              <a:rPr lang="en-US" b="1" dirty="0"/>
              <a:t>Question</a:t>
            </a:r>
            <a:r>
              <a:rPr lang="en-US" dirty="0"/>
              <a:t>: How strongly do you agree or disagree with the statement below? A class or program in school about investing would be more valuable to my child(ren)s’ future success than many of the required K-12 classes.</a:t>
            </a:r>
          </a:p>
        </p:txBody>
      </p:sp>
      <p:sp>
        <p:nvSpPr>
          <p:cNvPr id="4" name="Text Placeholder 3"/>
          <p:cNvSpPr>
            <a:spLocks noGrp="1"/>
          </p:cNvSpPr>
          <p:nvPr>
            <p:ph type="body" sz="quarter" idx="14"/>
          </p:nvPr>
        </p:nvSpPr>
        <p:spPr/>
        <p:txBody>
          <a:bodyPr>
            <a:normAutofit/>
          </a:bodyPr>
          <a:lstStyle/>
          <a:p>
            <a:r>
              <a:rPr lang="en-US" sz="1400" dirty="0"/>
              <a:t>The vast majority of parents (93%) see a class or program about investing as more valuable to their children’s future success than many of the currently required K-12 classes.</a:t>
            </a:r>
          </a:p>
        </p:txBody>
      </p:sp>
      <p:graphicFrame>
        <p:nvGraphicFramePr>
          <p:cNvPr id="5" name="Chart 4" descr="Column chart: Strongly agree 44%; Somewhat agree 50%; Somewhat disagree 6%; Strongly disagree 1%"/>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Q3.</a:t>
            </a:r>
          </a:p>
        </p:txBody>
      </p:sp>
      <p:sp>
        <p:nvSpPr>
          <p:cNvPr id="3" name="Text Placeholder 2"/>
          <p:cNvSpPr>
            <a:spLocks noGrp="1"/>
          </p:cNvSpPr>
          <p:nvPr>
            <p:ph type="body" sz="quarter" idx="13"/>
          </p:nvPr>
        </p:nvSpPr>
        <p:spPr/>
        <p:txBody>
          <a:bodyPr>
            <a:normAutofit/>
          </a:bodyPr>
          <a:lstStyle/>
          <a:p>
            <a:r>
              <a:rPr lang="en-US" b="1" dirty="0"/>
              <a:t>Question</a:t>
            </a:r>
            <a:r>
              <a:rPr lang="en-US" dirty="0"/>
              <a:t>: How confident are you in your ability to teach your child(ren) about investing basics at home?</a:t>
            </a:r>
          </a:p>
        </p:txBody>
      </p:sp>
      <p:sp>
        <p:nvSpPr>
          <p:cNvPr id="4" name="Text Placeholder 3"/>
          <p:cNvSpPr>
            <a:spLocks noGrp="1"/>
          </p:cNvSpPr>
          <p:nvPr>
            <p:ph type="body" sz="quarter" idx="14"/>
          </p:nvPr>
        </p:nvSpPr>
        <p:spPr/>
        <p:txBody>
          <a:bodyPr>
            <a:normAutofit/>
          </a:bodyPr>
          <a:lstStyle/>
          <a:p>
            <a:r>
              <a:rPr lang="en-US" sz="1400" dirty="0"/>
              <a:t>More than four in five parents (81%) aren’t completely confident in their ability to teach their children the basics of investing at home, including 14% who are not too / not at all confident in their ability to do this.</a:t>
            </a:r>
          </a:p>
        </p:txBody>
      </p:sp>
      <p:graphicFrame>
        <p:nvGraphicFramePr>
          <p:cNvPr id="5" name="Chart 4" descr="Column chart: Completely confident 19%; Mostly confident 33%; Somewhat confident 34%; Not too confident 12%; Not at all confident 2%"/>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Q4.</a:t>
            </a:r>
          </a:p>
        </p:txBody>
      </p:sp>
      <p:sp>
        <p:nvSpPr>
          <p:cNvPr id="3" name="Text Placeholder 2"/>
          <p:cNvSpPr>
            <a:spLocks noGrp="1"/>
          </p:cNvSpPr>
          <p:nvPr>
            <p:ph type="body" sz="quarter" idx="13"/>
          </p:nvPr>
        </p:nvSpPr>
        <p:spPr/>
        <p:txBody>
          <a:bodyPr>
            <a:normAutofit/>
          </a:bodyPr>
          <a:lstStyle/>
          <a:p>
            <a:r>
              <a:rPr lang="en-US" b="1" dirty="0"/>
              <a:t>Question</a:t>
            </a:r>
            <a:r>
              <a:rPr lang="en-US" dirty="0"/>
              <a:t>: Which of these investing-related topics are you not sure you could accurately teach to your child(ren)? Select all that apply.</a:t>
            </a:r>
          </a:p>
        </p:txBody>
      </p:sp>
      <p:sp>
        <p:nvSpPr>
          <p:cNvPr id="4" name="Text Placeholder 3"/>
          <p:cNvSpPr>
            <a:spLocks noGrp="1"/>
          </p:cNvSpPr>
          <p:nvPr>
            <p:ph type="body" sz="quarter" idx="14"/>
          </p:nvPr>
        </p:nvSpPr>
        <p:spPr/>
        <p:txBody>
          <a:bodyPr>
            <a:normAutofit/>
          </a:bodyPr>
          <a:lstStyle/>
          <a:p>
            <a:r>
              <a:rPr lang="en-US" sz="1400" dirty="0"/>
              <a:t>Nearly half of parents (46%) aren’t sure they could accurately teach their children about the different asset classes, and nearly as many say the same of how to evaluate risk and return (44%), navigating market volatility (41%), and adjusting investment strategies to meet goals (41%).</a:t>
            </a:r>
          </a:p>
        </p:txBody>
      </p:sp>
      <p:graphicFrame>
        <p:nvGraphicFramePr>
          <p:cNvPr id="5" name="Chart 4" descr="Bar chart: Different asset classes (e.g., stocks, bonds, mutual funds, ETFs) 46%; How to evaluate risk and return 44%; Navigating market volatility 41%; Adjusting investment strategy to meet goals 41%; How and why to diversify 37%; Compounding interest 34%; None of these 14%"/>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Q5.</a:t>
            </a:r>
          </a:p>
        </p:txBody>
      </p:sp>
      <p:sp>
        <p:nvSpPr>
          <p:cNvPr id="3" name="Text Placeholder 2"/>
          <p:cNvSpPr>
            <a:spLocks noGrp="1"/>
          </p:cNvSpPr>
          <p:nvPr>
            <p:ph type="body" sz="quarter" idx="13"/>
          </p:nvPr>
        </p:nvSpPr>
        <p:spPr/>
        <p:txBody>
          <a:bodyPr>
            <a:normAutofit/>
          </a:bodyPr>
          <a:lstStyle/>
          <a:p>
            <a:r>
              <a:rPr lang="en-US" b="1" dirty="0"/>
              <a:t>Question</a:t>
            </a:r>
            <a:r>
              <a:rPr lang="en-US" dirty="0"/>
              <a:t>: How strongly do you agree or disagree with the statement below? Every student should receive financial education that includes investing basics before graduating high school.</a:t>
            </a:r>
          </a:p>
        </p:txBody>
      </p:sp>
      <p:sp>
        <p:nvSpPr>
          <p:cNvPr id="4" name="Text Placeholder 3"/>
          <p:cNvSpPr>
            <a:spLocks noGrp="1"/>
          </p:cNvSpPr>
          <p:nvPr>
            <p:ph type="body" sz="quarter" idx="14"/>
          </p:nvPr>
        </p:nvSpPr>
        <p:spPr/>
        <p:txBody>
          <a:bodyPr>
            <a:normAutofit/>
          </a:bodyPr>
          <a:lstStyle/>
          <a:p>
            <a:r>
              <a:rPr lang="en-US" sz="1400" dirty="0"/>
              <a:t>Parents almost universally see the value in courses on investing as part of K-12 education; 93% believe every student should receive financial education that includes investing basics before graduating high school.</a:t>
            </a:r>
          </a:p>
        </p:txBody>
      </p:sp>
      <p:graphicFrame>
        <p:nvGraphicFramePr>
          <p:cNvPr id="5" name="Chart 4" descr="Column chart: Strongly agree 61%; Somewhat agree 33%; Somewhat disagree 4%; Strongly disagree 3%"/>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Q6.</a:t>
            </a:r>
          </a:p>
        </p:txBody>
      </p:sp>
      <p:sp>
        <p:nvSpPr>
          <p:cNvPr id="3" name="Text Placeholder 2"/>
          <p:cNvSpPr>
            <a:spLocks noGrp="1"/>
          </p:cNvSpPr>
          <p:nvPr>
            <p:ph type="body" sz="quarter" idx="13"/>
          </p:nvPr>
        </p:nvSpPr>
        <p:spPr/>
        <p:txBody>
          <a:bodyPr>
            <a:normAutofit/>
          </a:bodyPr>
          <a:lstStyle/>
          <a:p>
            <a:r>
              <a:rPr lang="en-US" b="1" dirty="0"/>
              <a:t>Question</a:t>
            </a:r>
            <a:r>
              <a:rPr lang="en-US" dirty="0"/>
              <a:t>: What factors, if any, would prevent you from putting money into an investment account for your child(ren)? Select all that apply.</a:t>
            </a:r>
          </a:p>
        </p:txBody>
      </p:sp>
      <p:sp>
        <p:nvSpPr>
          <p:cNvPr id="4" name="Text Placeholder 3"/>
          <p:cNvSpPr>
            <a:spLocks noGrp="1"/>
          </p:cNvSpPr>
          <p:nvPr>
            <p:ph type="body" sz="quarter" idx="14"/>
          </p:nvPr>
        </p:nvSpPr>
        <p:spPr/>
        <p:txBody>
          <a:bodyPr>
            <a:normAutofit/>
          </a:bodyPr>
          <a:lstStyle/>
          <a:p>
            <a:r>
              <a:rPr lang="en-US" sz="1400" dirty="0"/>
              <a:t>Nearly three-quarters of parents (74%) note barriers preventing them from putting money into an investment account for their children, with the most common being a lack of available funds (47%), followed by concerns about market volatility (24%), and prioritizing investments for themselves (17%).</a:t>
            </a:r>
          </a:p>
        </p:txBody>
      </p:sp>
      <p:graphicFrame>
        <p:nvGraphicFramePr>
          <p:cNvPr id="5" name="Chart 4" descr="Bar chart: Lack of available funds 47%; Concerns about market volatility 24%; Prioritizing investments for myself 17%; This is a financial milestone children should do themselves 11%; They don’t need an investment account at this age 10%; I don’t know how to do this 9%; Other 2%; Nothing would prevent me from doing this 26%"/>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Q7.</a:t>
            </a:r>
          </a:p>
        </p:txBody>
      </p:sp>
      <p:sp>
        <p:nvSpPr>
          <p:cNvPr id="3" name="Text Placeholder 2"/>
          <p:cNvSpPr>
            <a:spLocks noGrp="1"/>
          </p:cNvSpPr>
          <p:nvPr>
            <p:ph type="body" sz="quarter" idx="13"/>
          </p:nvPr>
        </p:nvSpPr>
        <p:spPr/>
        <p:txBody>
          <a:bodyPr>
            <a:normAutofit/>
          </a:bodyPr>
          <a:lstStyle/>
          <a:p>
            <a:r>
              <a:rPr lang="en-US" b="1" dirty="0"/>
              <a:t>Question</a:t>
            </a:r>
            <a:r>
              <a:rPr lang="en-US" dirty="0"/>
              <a:t>: Which best captures your level of familiarity with the new government-sponsored childhood investment accounts, sometimes referred to as “Trump Accounts?”</a:t>
            </a:r>
          </a:p>
        </p:txBody>
      </p:sp>
      <p:sp>
        <p:nvSpPr>
          <p:cNvPr id="4" name="Text Placeholder 3"/>
          <p:cNvSpPr>
            <a:spLocks noGrp="1"/>
          </p:cNvSpPr>
          <p:nvPr>
            <p:ph type="body" sz="quarter" idx="14"/>
          </p:nvPr>
        </p:nvSpPr>
        <p:spPr/>
        <p:txBody>
          <a:bodyPr>
            <a:normAutofit/>
          </a:bodyPr>
          <a:lstStyle/>
          <a:p>
            <a:r>
              <a:rPr lang="en-US" sz="1400" dirty="0"/>
              <a:t>Few parents – just 14% – have a firm understanding of the new government-sponsored childhood investment accounts. In fact, a quarter (25%) hadn’t even heard of them before this survey.</a:t>
            </a:r>
          </a:p>
        </p:txBody>
      </p:sp>
      <p:graphicFrame>
        <p:nvGraphicFramePr>
          <p:cNvPr id="5" name="Chart 4" descr="Column chart: I have a firm understanding of what they are and how they work 14%; I know the basics of how they work 24%; I’ve heard of them but don’t really know how they work 38%; I have not heard of them before today 25%"/>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Q8.</a:t>
            </a:r>
          </a:p>
        </p:txBody>
      </p:sp>
      <p:sp>
        <p:nvSpPr>
          <p:cNvPr id="3" name="Text Placeholder 2"/>
          <p:cNvSpPr>
            <a:spLocks noGrp="1"/>
          </p:cNvSpPr>
          <p:nvPr>
            <p:ph type="body" sz="quarter" idx="13"/>
          </p:nvPr>
        </p:nvSpPr>
        <p:spPr/>
        <p:txBody>
          <a:bodyPr>
            <a:normAutofit/>
          </a:bodyPr>
          <a:lstStyle/>
          <a:p>
            <a:r>
              <a:rPr lang="en-US" b="1" dirty="0"/>
              <a:t>Question</a:t>
            </a:r>
            <a:r>
              <a:rPr lang="en-US" dirty="0"/>
              <a:t>: Based on what you know of these accounts, do you believe they will lead to a higher level of investment knowledge for the current generation of children?</a:t>
            </a:r>
          </a:p>
        </p:txBody>
      </p:sp>
      <p:sp>
        <p:nvSpPr>
          <p:cNvPr id="4" name="Text Placeholder 3"/>
          <p:cNvSpPr>
            <a:spLocks noGrp="1"/>
          </p:cNvSpPr>
          <p:nvPr>
            <p:ph type="body" sz="quarter" idx="14"/>
          </p:nvPr>
        </p:nvSpPr>
        <p:spPr/>
        <p:txBody>
          <a:bodyPr>
            <a:normAutofit/>
          </a:bodyPr>
          <a:lstStyle/>
          <a:p>
            <a:r>
              <a:rPr lang="en-US" sz="1400" dirty="0"/>
              <a:t>Among those who had at least heard of the new childhood investment accounts prior to the survey, most (54%) believe they will lead to a higher level of investment knowledge for the current generation of children – but only if children are given education on investing to go along with the accounts.</a:t>
            </a:r>
          </a:p>
        </p:txBody>
      </p:sp>
      <p:graphicFrame>
        <p:nvGraphicFramePr>
          <p:cNvPr id="5" name="Chart 4" descr="Column chart: Yes, but only if children are given education on investing to go along with it 54%; Yes, even if no additional education on investing is provided 28%; No, these will not lead to a higher level of investment knowledge regardless 18%"/>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Asked of those who had at least heard of the new government-sponsored childhood investment accounts; Sample Size = 753</a:t>
            </a:r>
          </a:p>
        </p:txBody>
      </p:sp>
      <p:sp>
        <p:nvSpPr>
          <p:cNvPr id="7" name="Slide Number Placeholder 6"/>
          <p:cNvSpPr>
            <a:spLocks noGrp="1"/>
          </p:cNvSpPr>
          <p:nvPr>
            <p:ph type="sldNum" sz="quarter" idx="12"/>
          </p:nvPr>
        </p:nvSpPr>
        <p:spPr/>
        <p:txBody>
          <a:bodyPr/>
          <a:lstStyle/>
          <a:p>
            <a:fld id="{14680F30-EE37-43B7-B48D-DA137D7A7841}" type="slidenum">
              <a:rPr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Q9.</a:t>
            </a:r>
          </a:p>
        </p:txBody>
      </p:sp>
      <p:sp>
        <p:nvSpPr>
          <p:cNvPr id="3" name="Text Placeholder 2"/>
          <p:cNvSpPr>
            <a:spLocks noGrp="1"/>
          </p:cNvSpPr>
          <p:nvPr>
            <p:ph type="body" sz="quarter" idx="13"/>
          </p:nvPr>
        </p:nvSpPr>
        <p:spPr/>
        <p:txBody>
          <a:bodyPr>
            <a:normAutofit/>
          </a:bodyPr>
          <a:lstStyle/>
          <a:p>
            <a:r>
              <a:rPr lang="en-US" b="1" dirty="0"/>
              <a:t>Question</a:t>
            </a:r>
            <a:r>
              <a:rPr lang="en-US" dirty="0"/>
              <a:t>: How strongly do you agree or disagree with the statement below? In today’s economy, it is more important now than ever that my child(ren) learn how to invest well.</a:t>
            </a:r>
          </a:p>
        </p:txBody>
      </p:sp>
      <p:sp>
        <p:nvSpPr>
          <p:cNvPr id="4" name="Text Placeholder 3"/>
          <p:cNvSpPr>
            <a:spLocks noGrp="1"/>
          </p:cNvSpPr>
          <p:nvPr>
            <p:ph type="body" sz="quarter" idx="14"/>
          </p:nvPr>
        </p:nvSpPr>
        <p:spPr/>
        <p:txBody>
          <a:bodyPr>
            <a:normAutofit/>
          </a:bodyPr>
          <a:lstStyle/>
          <a:p>
            <a:r>
              <a:rPr lang="en-US" sz="1400" dirty="0"/>
              <a:t>More than nine-tenths of parents (93%) feel today’s economy makes it more important now than ever that their children learn how to invest well.</a:t>
            </a:r>
          </a:p>
        </p:txBody>
      </p:sp>
      <p:graphicFrame>
        <p:nvGraphicFramePr>
          <p:cNvPr id="5" name="Chart 4" descr="Column chart: Strongly agree 52%; Somewhat agree 42%; Somewhat disagree 4%; Strongly disagree 3%"/>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Q10.</a:t>
            </a:r>
          </a:p>
        </p:txBody>
      </p:sp>
      <p:sp>
        <p:nvSpPr>
          <p:cNvPr id="3" name="Text Placeholder 2"/>
          <p:cNvSpPr>
            <a:spLocks noGrp="1"/>
          </p:cNvSpPr>
          <p:nvPr>
            <p:ph type="body" sz="quarter" idx="13"/>
          </p:nvPr>
        </p:nvSpPr>
        <p:spPr/>
        <p:txBody>
          <a:bodyPr>
            <a:normAutofit/>
          </a:bodyPr>
          <a:lstStyle/>
          <a:p>
            <a:r>
              <a:rPr lang="en-US" b="1" dirty="0"/>
              <a:t>Question</a:t>
            </a:r>
            <a:r>
              <a:rPr lang="en-US" dirty="0"/>
              <a:t>: How concerned are you that your child(ren) might learn about investing from unqualified social media influencers or individuals on platforms like TikTok, Instagram, and Reddit?</a:t>
            </a:r>
          </a:p>
        </p:txBody>
      </p:sp>
      <p:sp>
        <p:nvSpPr>
          <p:cNvPr id="4" name="Text Placeholder 3"/>
          <p:cNvSpPr>
            <a:spLocks noGrp="1"/>
          </p:cNvSpPr>
          <p:nvPr>
            <p:ph type="body" sz="quarter" idx="14"/>
          </p:nvPr>
        </p:nvSpPr>
        <p:spPr/>
        <p:txBody>
          <a:bodyPr>
            <a:normAutofit/>
          </a:bodyPr>
          <a:lstStyle/>
          <a:p>
            <a:r>
              <a:rPr lang="en-US" sz="1400" dirty="0"/>
              <a:t>Three-quarters of parents (75%) are concerned their children may learn about investing from unqualified social media influencers or individuals on platforms such as TikTok, Instagram, and Reddit, including 42% who are very or extremely concerned about this.</a:t>
            </a:r>
          </a:p>
        </p:txBody>
      </p:sp>
      <p:graphicFrame>
        <p:nvGraphicFramePr>
          <p:cNvPr id="5" name="Chart 4" descr="Column chart: Extremely concerned 13%; Very concerned 30%; Somewhat concerned 33%; Not too concerned 21%; Not at all concerned 4%"/>
          <p:cNvGraphicFramePr/>
          <p:nvPr/>
        </p:nvGraphicFramePr>
        <p:xfrm>
          <a:off x="838200" y="2228656"/>
          <a:ext cx="7772400" cy="3787133"/>
        </p:xfrm>
        <a:graphic>
          <a:graphicData uri="http://schemas.openxmlformats.org/drawingml/2006/chart">
            <c:chart xmlns:c="http://schemas.openxmlformats.org/drawingml/2006/chart" r:id="rId2"/>
          </a:graphicData>
        </a:graphic>
      </p:graphicFrame>
      <p:sp>
        <p:nvSpPr>
          <p:cNvPr id="6" name="TextBox 5"/>
          <p:cNvSpPr txBox="1"/>
          <p:nvPr/>
        </p:nvSpPr>
        <p:spPr>
          <a:xfrm>
            <a:off x="960120" y="6035040"/>
            <a:ext cx="8500000" cy="230832"/>
          </a:xfrm>
          <a:prstGeom prst="rect">
            <a:avLst/>
          </a:prstGeom>
          <a:noFill/>
        </p:spPr>
        <p:txBody>
          <a:bodyPr wrap="square" lIns="0" tIns="0" rIns="0" bIns="0" rtlCol="0">
            <a:noAutofit/>
          </a:bodyPr>
          <a:lstStyle/>
          <a:p>
            <a:r>
              <a:rPr lang="en-US" sz="1000" dirty="0">
                <a:solidFill>
                  <a:schemeClr val="tx1"/>
                </a:solidFill>
                <a:latin typeface="Arial"/>
                <a:cs typeface="Arial"/>
              </a:rPr>
              <a:t>Sample Size = 1,000</a:t>
            </a:r>
          </a:p>
        </p:txBody>
      </p:sp>
      <p:sp>
        <p:nvSpPr>
          <p:cNvPr id="7" name="Slide Number Placeholder 6"/>
          <p:cNvSpPr>
            <a:spLocks noGrp="1"/>
          </p:cNvSpPr>
          <p:nvPr>
            <p:ph type="sldNum" sz="quarter" idx="12"/>
          </p:nvPr>
        </p:nvSpPr>
        <p:spPr/>
        <p:txBody>
          <a:bodyPr/>
          <a:lstStyle/>
          <a:p>
            <a:fld id="{14680F30-EE37-43B7-B48D-DA137D7A7841}" type="slidenum">
              <a:rPr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ABCE-9330-389B-159C-F3A31469D233}"/>
              </a:ext>
            </a:extLst>
          </p:cNvPr>
          <p:cNvSpPr>
            <a:spLocks noGrp="1"/>
          </p:cNvSpPr>
          <p:nvPr>
            <p:ph type="ctrTitle"/>
          </p:nvPr>
        </p:nvSpPr>
        <p:spPr>
          <a:xfrm>
            <a:off x="677332" y="4827229"/>
            <a:ext cx="7766936" cy="465426"/>
          </a:xfrm>
        </p:spPr>
        <p:txBody>
          <a:bodyPr/>
          <a:lstStyle/>
          <a:p>
            <a:pPr algn="l"/>
            <a:r>
              <a:rPr lang="en-US" sz="2000"/>
              <a:t>For more information, please contact:</a:t>
            </a:r>
          </a:p>
        </p:txBody>
      </p:sp>
      <p:sp>
        <p:nvSpPr>
          <p:cNvPr id="3" name="Subtitle 2">
            <a:extLst>
              <a:ext uri="{FF2B5EF4-FFF2-40B4-BE49-F238E27FC236}">
                <a16:creationId xmlns:a16="http://schemas.microsoft.com/office/drawing/2014/main" id="{0459EDFB-6006-9660-6CBC-66F9ABF4E05C}"/>
              </a:ext>
            </a:extLst>
          </p:cNvPr>
          <p:cNvSpPr>
            <a:spLocks noGrp="1"/>
          </p:cNvSpPr>
          <p:nvPr>
            <p:ph type="subTitle" idx="1"/>
          </p:nvPr>
        </p:nvSpPr>
        <p:spPr>
          <a:xfrm>
            <a:off x="677332" y="5292652"/>
            <a:ext cx="7766936" cy="737735"/>
          </a:xfrm>
        </p:spPr>
        <p:txBody>
          <a:bodyPr>
            <a:normAutofit/>
          </a:bodyPr>
          <a:lstStyle/>
          <a:p>
            <a:pPr algn="l"/>
            <a:r>
              <a:rPr lang="en-US" sz="1600">
                <a:solidFill>
                  <a:schemeClr val="tx2"/>
                </a:solidFill>
              </a:rPr>
              <a:t>Michael Sherman, SIFMA Foundation, msherman@sifma.org</a:t>
            </a:r>
          </a:p>
          <a:p>
            <a:pPr algn="l"/>
            <a:r>
              <a:rPr lang="en-US" sz="1600">
                <a:solidFill>
                  <a:schemeClr val="tx2"/>
                </a:solidFill>
              </a:rPr>
              <a:t>John Welch, Edelman Smithfield, John.Welch@edelmansmithfield.com</a:t>
            </a:r>
          </a:p>
        </p:txBody>
      </p:sp>
      <p:pic>
        <p:nvPicPr>
          <p:cNvPr id="4" name="Picture 3" descr="A black background with white text&#10;&#10;Description automatically generated">
            <a:extLst>
              <a:ext uri="{FF2B5EF4-FFF2-40B4-BE49-F238E27FC236}">
                <a16:creationId xmlns:a16="http://schemas.microsoft.com/office/drawing/2014/main" id="{091255DC-2E3B-15D1-FE58-452D38037A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2" y="238078"/>
            <a:ext cx="3367699" cy="958981"/>
          </a:xfrm>
          <a:prstGeom prst="rect">
            <a:avLst/>
          </a:prstGeom>
        </p:spPr>
      </p:pic>
      <p:sp>
        <p:nvSpPr>
          <p:cNvPr id="6" name="TextBox 5">
            <a:extLst>
              <a:ext uri="{FF2B5EF4-FFF2-40B4-BE49-F238E27FC236}">
                <a16:creationId xmlns:a16="http://schemas.microsoft.com/office/drawing/2014/main" id="{F567E7D6-B30F-02E7-4008-D531C06AA311}"/>
              </a:ext>
            </a:extLst>
          </p:cNvPr>
          <p:cNvSpPr txBox="1"/>
          <p:nvPr/>
        </p:nvSpPr>
        <p:spPr>
          <a:xfrm>
            <a:off x="677332" y="2303915"/>
            <a:ext cx="8887773" cy="2062103"/>
          </a:xfrm>
          <a:prstGeom prst="rect">
            <a:avLst/>
          </a:prstGeom>
          <a:noFill/>
        </p:spPr>
        <p:txBody>
          <a:bodyPr wrap="square">
            <a:spAutoFit/>
          </a:bodyPr>
          <a:lstStyle/>
          <a:p>
            <a:r>
              <a:rPr lang="en-US" sz="1600" b="0" i="0" dirty="0">
                <a:solidFill>
                  <a:srgbClr val="000000"/>
                </a:solidFill>
                <a:effectLst/>
                <a:latin typeface="Aptos" panose="020B0004020202020204" pitchFamily="34" charset="0"/>
              </a:rPr>
              <a:t>The SIFMA Foundation is committed to closing the opportunity gap by fostering greater knowledge of the financial markets for young people of all backgrounds. Drawing on the support and expertise of educators and the financial industry, the Foundation provides financial education to strengthen economic opportunity across communities and increase awareness of the benefits of the global marketplace. Since 1977, the Foundation’s flagship program, The Stock Market Game™, has guided more than 23 million students on their path to financial independence by attaining stronger life skills, improving academic achievement, and boosting their social-emotional learning. For more information on the SIFMA Foundation, visit www.sifma.org/foundation.</a:t>
            </a:r>
            <a:endParaRPr lang="en-US" sz="1600" dirty="0">
              <a:latin typeface="Aptos" panose="020B0004020202020204" pitchFamily="34" charset="0"/>
            </a:endParaRPr>
          </a:p>
        </p:txBody>
      </p:sp>
      <p:sp>
        <p:nvSpPr>
          <p:cNvPr id="7" name="Title 1">
            <a:extLst>
              <a:ext uri="{FF2B5EF4-FFF2-40B4-BE49-F238E27FC236}">
                <a16:creationId xmlns:a16="http://schemas.microsoft.com/office/drawing/2014/main" id="{F79135A6-780B-B08C-AA00-550DD5C95CD7}"/>
              </a:ext>
            </a:extLst>
          </p:cNvPr>
          <p:cNvSpPr txBox="1">
            <a:spLocks/>
          </p:cNvSpPr>
          <p:nvPr/>
        </p:nvSpPr>
        <p:spPr>
          <a:xfrm>
            <a:off x="677332" y="1842704"/>
            <a:ext cx="7766936" cy="465426"/>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b="1" kern="1200">
                <a:solidFill>
                  <a:schemeClr val="accent1"/>
                </a:solidFill>
                <a:latin typeface="Aptos" panose="020B0004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000"/>
              <a:t>About the SIFMA Foundation</a:t>
            </a:r>
          </a:p>
        </p:txBody>
      </p:sp>
    </p:spTree>
    <p:extLst>
      <p:ext uri="{BB962C8B-B14F-4D97-AF65-F5344CB8AC3E}">
        <p14:creationId xmlns:p14="http://schemas.microsoft.com/office/powerpoint/2010/main" val="3518877629"/>
      </p:ext>
    </p:extLst>
  </p:cSld>
  <p:clrMapOvr>
    <a:masterClrMapping/>
  </p:clrMapOvr>
</p:sld>
</file>

<file path=ppt/theme/theme1.xml><?xml version="1.0" encoding="utf-8"?>
<a:theme xmlns:a="http://schemas.openxmlformats.org/drawingml/2006/main" name="SIFMA them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SIFMA theme" id="{1A635837-32F3-4C6C-B833-7F0A0828326B}" vid="{C453CC9F-3CDE-491C-BF49-C2872AA94E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BFD1ABABA24847975DD3D26D9DD08D" ma:contentTypeVersion="6" ma:contentTypeDescription="Create a new document." ma:contentTypeScope="" ma:versionID="62361bff31d328e94f628b801e493f5d">
  <xsd:schema xmlns:xsd="http://www.w3.org/2001/XMLSchema" xmlns:xs="http://www.w3.org/2001/XMLSchema" xmlns:p="http://schemas.microsoft.com/office/2006/metadata/properties" xmlns:ns2="46113078-6c3b-48b0-9c70-8df2312d9756" xmlns:ns3="df265813-5adf-4776-9a7b-63636073f356" targetNamespace="http://schemas.microsoft.com/office/2006/metadata/properties" ma:root="true" ma:fieldsID="ec413df847ef2037701ca71a53b4a4e4" ns2:_="" ns3:_="">
    <xsd:import namespace="46113078-6c3b-48b0-9c70-8df2312d9756"/>
    <xsd:import namespace="df265813-5adf-4776-9a7b-63636073f3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13078-6c3b-48b0-9c70-8df2312d9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265813-5adf-4776-9a7b-63636073f3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B2FD4A5-F911-4D6E-A108-3A145A31F078}">
  <ds:schemaRefs>
    <ds:schemaRef ds:uri="http://schemas.microsoft.com/sharepoint/v3/contenttype/forms"/>
  </ds:schemaRefs>
</ds:datastoreItem>
</file>

<file path=customXml/itemProps2.xml><?xml version="1.0" encoding="utf-8"?>
<ds:datastoreItem xmlns:ds="http://schemas.openxmlformats.org/officeDocument/2006/customXml" ds:itemID="{7275BFEA-E89C-4DA6-A1DE-E49EEFA1FE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113078-6c3b-48b0-9c70-8df2312d9756"/>
    <ds:schemaRef ds:uri="df265813-5adf-4776-9a7b-63636073f3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B65B2F-75FF-4914-9649-4BAE165840CA}">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dcmitype/"/>
    <ds:schemaRef ds:uri="http://schemas.openxmlformats.org/package/2006/metadata/core-properties"/>
    <ds:schemaRef ds:uri="http://purl.org/dc/terms/"/>
    <ds:schemaRef ds:uri="df265813-5adf-4776-9a7b-63636073f356"/>
    <ds:schemaRef ds:uri="46113078-6c3b-48b0-9c70-8df2312d975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SIFMA theme</Template>
  <TotalTime>8615</TotalTime>
  <Words>1680</Words>
  <Application>Microsoft Office PowerPoint</Application>
  <PresentationFormat>Widescreen</PresentationFormat>
  <Paragraphs>132</Paragraphs>
  <Slides>13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Arial</vt:lpstr>
      <vt:lpstr>Wingdings 3</vt:lpstr>
      <vt:lpstr>SIFMA theme</vt:lpstr>
      <vt:lpstr>Building Financial Futures: Parents’ Perspectives on Youth Financial Education</vt:lpstr>
      <vt:lpstr>About the survey</vt:lpstr>
      <vt:lpstr>Q1.</vt:lpstr>
      <vt:lpstr>Q2.</vt:lpstr>
      <vt:lpstr>Q3.</vt:lpstr>
      <vt:lpstr>Q4.</vt:lpstr>
      <vt:lpstr>Q5.</vt:lpstr>
      <vt:lpstr>Q6.</vt:lpstr>
      <vt:lpstr>Q7.</vt:lpstr>
      <vt:lpstr>Q8.</vt:lpstr>
      <vt:lpstr>Q9.</vt:lpstr>
      <vt:lpstr>Q10.</vt:lpstr>
      <vt:lpstr>For more information, please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Phillips, Delaney</dc:creator>
  <cp:lastModifiedBy>Welch, John</cp:lastModifiedBy>
  <cp:revision>5</cp:revision>
  <dcterms:created xsi:type="dcterms:W3CDTF">2024-10-17T20:06:26Z</dcterms:created>
  <dcterms:modified xsi:type="dcterms:W3CDTF">2024-10-28T13:46:19Z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0x010100B3BFD1ABABA24847975DD3D26D9DD08D</vt:lpwstr>
  </property>
</Properties>
</file>